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36"/>
  </p:handoutMasterIdLst>
  <p:sldIdLst>
    <p:sldId id="279" r:id="rId3"/>
    <p:sldId id="278" r:id="rId4"/>
    <p:sldId id="299" r:id="rId6"/>
    <p:sldId id="340" r:id="rId7"/>
    <p:sldId id="305" r:id="rId8"/>
    <p:sldId id="306" r:id="rId9"/>
    <p:sldId id="313" r:id="rId10"/>
    <p:sldId id="307" r:id="rId11"/>
    <p:sldId id="309" r:id="rId12"/>
    <p:sldId id="314" r:id="rId13"/>
    <p:sldId id="315" r:id="rId14"/>
    <p:sldId id="310" r:id="rId15"/>
    <p:sldId id="311" r:id="rId16"/>
    <p:sldId id="316" r:id="rId17"/>
    <p:sldId id="317" r:id="rId18"/>
    <p:sldId id="312"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591F"/>
    <a:srgbClr val="CF9022"/>
    <a:srgbClr val="EBC771"/>
    <a:srgbClr val="AB2D20"/>
    <a:srgbClr val="BFBFBF"/>
    <a:srgbClr val="F3B42B"/>
    <a:srgbClr val="EA9B15"/>
    <a:srgbClr val="65BFC2"/>
    <a:srgbClr val="503187"/>
    <a:srgbClr val="E9D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729"/>
  </p:normalViewPr>
  <p:slideViewPr>
    <p:cSldViewPr snapToGrid="0" snapToObjects="1">
      <p:cViewPr varScale="1">
        <p:scale>
          <a:sx n="103" d="100"/>
          <a:sy n="103" d="100"/>
        </p:scale>
        <p:origin x="72" y="684"/>
      </p:cViewPr>
      <p:guideLst>
        <p:guide orient="horz" pos="2160"/>
        <p:guide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F6D9C9-E253-724D-A1A0-B1D92C309993}"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112EED-FBB5-1644-BAF5-3646E6FE01FE}"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65670-D19C-1A43-9E15-1937E39C0A74}" type="datetimeFigureOut">
              <a:rPr lang="ru-RU" smtClean="0"/>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7B5A2-4B6D-8C48-A0AE-6536B7192058}"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847B5A2-4B6D-8C48-A0AE-6536B7192058}"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Номер слайда 5"/>
          <p:cNvSpPr>
            <a:spLocks noGrp="1"/>
          </p:cNvSpPr>
          <p:nvPr>
            <p:ph type="sldNum" sz="quarter" idx="12"/>
          </p:nvPr>
        </p:nvSpPr>
        <p:spPr>
          <a:xfrm>
            <a:off x="11516590" y="6356350"/>
            <a:ext cx="535709" cy="365125"/>
          </a:xfrm>
          <a:prstGeom prst="rect">
            <a:avLst/>
          </a:prstGeom>
        </p:spPr>
        <p:txBody>
          <a:bodyPr/>
          <a:lstStyle/>
          <a:p>
            <a:fld id="{45DAF300-116A-5845-BFA8-37A509C31EB9}" type="slidenum">
              <a:rPr lang="ru-RU" smtClean="0"/>
            </a:fld>
            <a:endParaRPr lang="ru-RU"/>
          </a:p>
        </p:txBody>
      </p:sp>
      <p:pic>
        <p:nvPicPr>
          <p:cNvPr id="9" name="Picture 8" descr="Altium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475" y="855230"/>
            <a:ext cx="1385088" cy="29618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ltium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41642" y="319768"/>
            <a:ext cx="1385088" cy="296182"/>
          </a:xfrm>
          <a:prstGeom prst="rect">
            <a:avLst/>
          </a:prstGeom>
        </p:spPr>
      </p:pic>
      <p:sp>
        <p:nvSpPr>
          <p:cNvPr id="15" name="Номер слайда 5"/>
          <p:cNvSpPr>
            <a:spLocks noGrp="1"/>
          </p:cNvSpPr>
          <p:nvPr>
            <p:ph type="sldNum" sz="quarter" idx="12"/>
          </p:nvPr>
        </p:nvSpPr>
        <p:spPr>
          <a:xfrm>
            <a:off x="11516590" y="6356350"/>
            <a:ext cx="535709" cy="365125"/>
          </a:xfrm>
          <a:prstGeom prst="rect">
            <a:avLst/>
          </a:prstGeom>
        </p:spPr>
        <p:txBody>
          <a:bodyPr/>
          <a:lstStyle/>
          <a:p>
            <a:fld id="{45DAF300-116A-5845-BFA8-37A509C31EB9}" type="slidenum">
              <a:rPr lang="ru-RU" smtClean="0"/>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a:xfrm>
            <a:off x="11516590" y="6356350"/>
            <a:ext cx="535709" cy="365125"/>
          </a:xfrm>
          <a:prstGeom prst="rect">
            <a:avLst/>
          </a:prstGeom>
        </p:spPr>
        <p:txBody>
          <a:bodyPr/>
          <a:lstStyle/>
          <a:p>
            <a:fld id="{45DAF300-116A-5845-BFA8-37A509C31EB9}" type="slidenum">
              <a:rPr lang="ru-RU" smtClean="0"/>
            </a:fld>
            <a:endParaRPr lang="ru-RU"/>
          </a:p>
        </p:txBody>
      </p:sp>
      <p:pic>
        <p:nvPicPr>
          <p:cNvPr id="4" name="Picture 3" descr="Altium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57663" y="319768"/>
            <a:ext cx="1385088" cy="29618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Заголовок и объек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Номер слайда 5"/>
          <p:cNvSpPr>
            <a:spLocks noGrp="1"/>
          </p:cNvSpPr>
          <p:nvPr>
            <p:ph type="sldNum" sz="quarter" idx="12"/>
          </p:nvPr>
        </p:nvSpPr>
        <p:spPr>
          <a:xfrm>
            <a:off x="11516590" y="6356350"/>
            <a:ext cx="535709" cy="365125"/>
          </a:xfrm>
          <a:prstGeom prst="rect">
            <a:avLst/>
          </a:prstGeom>
        </p:spPr>
        <p:txBody>
          <a:bodyPr/>
          <a:lstStyle/>
          <a:p>
            <a:fld id="{45DAF300-116A-5845-BFA8-37A509C31EB9}" type="slidenum">
              <a:rPr lang="ru-RU" smtClean="0"/>
            </a:fld>
            <a:endParaRPr lang="ru-RU"/>
          </a:p>
        </p:txBody>
      </p:sp>
      <p:pic>
        <p:nvPicPr>
          <p:cNvPr id="4" name="Picture 3" descr="Altium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57663" y="319768"/>
            <a:ext cx="1385088" cy="29618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5.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0" name="Номер слайда 5"/>
          <p:cNvSpPr>
            <a:spLocks noGrp="1"/>
          </p:cNvSpPr>
          <p:nvPr>
            <p:ph type="sldNum" sz="quarter" idx="4"/>
          </p:nvPr>
        </p:nvSpPr>
        <p:spPr>
          <a:xfrm>
            <a:off x="11516590" y="6356350"/>
            <a:ext cx="535709" cy="365125"/>
          </a:xfrm>
          <a:prstGeom prst="rect">
            <a:avLst/>
          </a:prstGeom>
        </p:spPr>
        <p:txBody>
          <a:bodyPr/>
          <a:lstStyle/>
          <a:p>
            <a:fld id="{45DAF300-116A-5845-BFA8-37A509C31EB9}" type="slidenum">
              <a:rPr lang="ru-RU" smtClean="0"/>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chemeClr val="bg1"/>
          </a:solidFill>
          <a:latin typeface="Gotham Medium"/>
          <a:ea typeface="+mj-ea"/>
          <a:cs typeface="Gotham Medium"/>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11376" y="2595801"/>
            <a:ext cx="8473056" cy="1863725"/>
          </a:xfrm>
          <a:prstGeom prst="rect">
            <a:avLst/>
          </a:prstGeom>
          <a:noFill/>
        </p:spPr>
        <p:txBody>
          <a:bodyPr wrap="square" rtlCol="0">
            <a:spAutoFit/>
          </a:bodyPr>
          <a:lstStyle/>
          <a:p>
            <a:pPr>
              <a:lnSpc>
                <a:spcPct val="90000"/>
              </a:lnSpc>
            </a:pPr>
            <a:r>
              <a:rPr lang="en-US" sz="3200" b="1" cap="all" dirty="0" smtClean="0">
                <a:solidFill>
                  <a:srgbClr val="EBC771"/>
                </a:solidFill>
                <a:latin typeface="Gotham Bold" panose="02000803030000020004" pitchFamily="2" charset="0"/>
                <a:cs typeface="Open Sans"/>
              </a:rPr>
              <a:t>《</a:t>
            </a:r>
            <a:r>
              <a:rPr lang="en-US" sz="3200" b="1" cap="all" dirty="0" err="1" smtClean="0">
                <a:solidFill>
                  <a:srgbClr val="EBC771"/>
                </a:solidFill>
                <a:latin typeface="Gotham Bold" panose="02000803030000020004" pitchFamily="2" charset="0"/>
                <a:cs typeface="Open Sans"/>
              </a:rPr>
              <a:t>Altium</a:t>
            </a:r>
            <a:r>
              <a:rPr lang="en-US" sz="3200" b="1" cap="all" dirty="0" smtClean="0">
                <a:solidFill>
                  <a:srgbClr val="EBC771"/>
                </a:solidFill>
                <a:latin typeface="Gotham Bold" panose="02000803030000020004" pitchFamily="2" charset="0"/>
                <a:cs typeface="Open Sans"/>
              </a:rPr>
              <a:t> Designer 19 </a:t>
            </a:r>
            <a:endParaRPr lang="en-US" sz="3200" b="1" cap="all" dirty="0" smtClean="0">
              <a:solidFill>
                <a:srgbClr val="EBC771"/>
              </a:solidFill>
              <a:latin typeface="Gotham Bold" panose="02000803030000020004" pitchFamily="2" charset="0"/>
              <a:cs typeface="Open Sans"/>
            </a:endParaRPr>
          </a:p>
          <a:p>
            <a:pPr>
              <a:lnSpc>
                <a:spcPct val="90000"/>
              </a:lnSpc>
            </a:pPr>
            <a:r>
              <a:rPr lang="en-US" sz="3200" b="1" cap="all" dirty="0">
                <a:solidFill>
                  <a:srgbClr val="EBC771"/>
                </a:solidFill>
                <a:latin typeface="Gotham Bold" panose="02000803030000020004" pitchFamily="2" charset="0"/>
                <a:cs typeface="Open Sans"/>
              </a:rPr>
              <a:t> </a:t>
            </a:r>
            <a:r>
              <a:rPr lang="en-US" sz="3200" b="1" cap="all" dirty="0" smtClean="0">
                <a:solidFill>
                  <a:srgbClr val="EBC771"/>
                </a:solidFill>
                <a:latin typeface="Gotham Bold" panose="02000803030000020004" pitchFamily="2" charset="0"/>
                <a:cs typeface="Open Sans"/>
              </a:rPr>
              <a:t> PCB</a:t>
            </a:r>
            <a:r>
              <a:rPr lang="zh-CN" altLang="en-US" sz="3200" b="1" cap="all" dirty="0">
                <a:solidFill>
                  <a:srgbClr val="EBC771"/>
                </a:solidFill>
                <a:latin typeface="Gotham Bold" panose="02000803030000020004" pitchFamily="2" charset="0"/>
                <a:cs typeface="Open Sans"/>
              </a:rPr>
              <a:t>设计官方设计指南</a:t>
            </a:r>
            <a:r>
              <a:rPr lang="en-US" altLang="zh-CN" sz="3200" b="1" cap="all" dirty="0">
                <a:solidFill>
                  <a:srgbClr val="EBC771"/>
                </a:solidFill>
                <a:latin typeface="Gotham Bold" panose="02000803030000020004" pitchFamily="2" charset="0"/>
                <a:cs typeface="Open Sans"/>
              </a:rPr>
              <a:t>》</a:t>
            </a:r>
            <a:endParaRPr lang="en-US" altLang="zh-CN" sz="3200" b="1" cap="all" dirty="0">
              <a:solidFill>
                <a:srgbClr val="EBC771"/>
              </a:solidFill>
              <a:latin typeface="Gotham Bold" panose="02000803030000020004" pitchFamily="2" charset="0"/>
              <a:cs typeface="Open Sans"/>
            </a:endParaRPr>
          </a:p>
          <a:p>
            <a:pPr>
              <a:lnSpc>
                <a:spcPct val="90000"/>
              </a:lnSpc>
            </a:pPr>
            <a:r>
              <a:rPr lang="en-US" altLang="zh-CN" sz="3200" b="1" cap="all" dirty="0">
                <a:solidFill>
                  <a:srgbClr val="EBC771"/>
                </a:solidFill>
                <a:latin typeface="Gotham Bold" panose="02000803030000020004" pitchFamily="2" charset="0"/>
                <a:cs typeface="Open Sans"/>
              </a:rPr>
              <a:t> </a:t>
            </a:r>
            <a:r>
              <a:rPr lang="en-US" altLang="zh-CN" sz="3200" b="1" cap="all" dirty="0" smtClean="0">
                <a:solidFill>
                  <a:srgbClr val="EBC771"/>
                </a:solidFill>
                <a:latin typeface="Gotham Bold" panose="02000803030000020004" pitchFamily="2" charset="0"/>
                <a:cs typeface="Open Sans"/>
              </a:rPr>
              <a:t> </a:t>
            </a:r>
            <a:endParaRPr lang="en-US" altLang="zh-CN" sz="3200" b="1" cap="all" dirty="0" smtClean="0">
              <a:solidFill>
                <a:srgbClr val="EBC771"/>
              </a:solidFill>
              <a:latin typeface="Gotham Bold" panose="02000803030000020004" pitchFamily="2" charset="0"/>
              <a:cs typeface="Open Sans"/>
            </a:endParaRPr>
          </a:p>
          <a:p>
            <a:pPr>
              <a:lnSpc>
                <a:spcPct val="90000"/>
              </a:lnSpc>
            </a:pPr>
            <a:r>
              <a:rPr lang="en-US" altLang="zh-CN" sz="3200" b="1" cap="all" dirty="0">
                <a:solidFill>
                  <a:srgbClr val="EBC771"/>
                </a:solidFill>
                <a:latin typeface="Gotham Bold" panose="02000803030000020004" pitchFamily="2" charset="0"/>
                <a:cs typeface="Open Sans"/>
              </a:rPr>
              <a:t> </a:t>
            </a:r>
            <a:r>
              <a:rPr lang="en-US" altLang="zh-CN" sz="3200" b="1" cap="all" dirty="0" smtClean="0">
                <a:solidFill>
                  <a:srgbClr val="EBC771"/>
                </a:solidFill>
                <a:latin typeface="Gotham Bold" panose="02000803030000020004" pitchFamily="2" charset="0"/>
                <a:cs typeface="Open Sans"/>
              </a:rPr>
              <a:t> </a:t>
            </a:r>
            <a:r>
              <a:rPr lang="zh-CN" altLang="en-US" sz="3200" b="1" cap="all" dirty="0">
                <a:solidFill>
                  <a:srgbClr val="EBC771"/>
                </a:solidFill>
                <a:latin typeface="Gotham Bold" panose="02000803030000020004" pitchFamily="2" charset="0"/>
                <a:cs typeface="Open Sans"/>
              </a:rPr>
              <a:t>第三章 元件库的创建和加载</a:t>
            </a:r>
            <a:endParaRPr lang="zh-CN" altLang="en-US" sz="3200" b="1" cap="all" dirty="0">
              <a:solidFill>
                <a:srgbClr val="EBC771"/>
              </a:solidFill>
              <a:latin typeface="Gotham Bold" panose="02000803030000020004" pitchFamily="2" charset="0"/>
              <a:cs typeface="Open Sans"/>
            </a:endParaRPr>
          </a:p>
        </p:txBody>
      </p:sp>
      <p:sp>
        <p:nvSpPr>
          <p:cNvPr id="3" name="TextBox 2"/>
          <p:cNvSpPr txBox="1"/>
          <p:nvPr/>
        </p:nvSpPr>
        <p:spPr>
          <a:xfrm>
            <a:off x="280256" y="6349872"/>
            <a:ext cx="5301451" cy="341632"/>
          </a:xfrm>
          <a:prstGeom prst="rect">
            <a:avLst/>
          </a:prstGeom>
          <a:noFill/>
        </p:spPr>
        <p:txBody>
          <a:bodyPr wrap="none" rtlCol="0">
            <a:spAutoFit/>
          </a:bodyPr>
          <a:lstStyle/>
          <a:p>
            <a:pPr>
              <a:lnSpc>
                <a:spcPct val="90000"/>
              </a:lnSpc>
            </a:pPr>
            <a:r>
              <a:rPr lang="zh-CN" altLang="en-US" dirty="0" smtClean="0">
                <a:solidFill>
                  <a:schemeClr val="bg1"/>
                </a:solidFill>
                <a:latin typeface="Gotham Medium" panose="02000603030000020004" pitchFamily="2" charset="0"/>
                <a:cs typeface="Open Sans"/>
              </a:rPr>
              <a:t>本课件版权归</a:t>
            </a:r>
            <a:r>
              <a:rPr lang="en-US" altLang="zh-CN" dirty="0" err="1" smtClean="0">
                <a:solidFill>
                  <a:schemeClr val="bg1"/>
                </a:solidFill>
                <a:latin typeface="Franklin Gothic Book" panose="020B0503020102020204" pitchFamily="34" charset="0"/>
                <a:cs typeface="Open Sans"/>
              </a:rPr>
              <a:t>Altium</a:t>
            </a:r>
            <a:r>
              <a:rPr lang="zh-CN" altLang="en-US" dirty="0" smtClean="0">
                <a:solidFill>
                  <a:schemeClr val="bg1"/>
                </a:solidFill>
                <a:latin typeface="Gotham Medium" panose="02000603030000020004" pitchFamily="2" charset="0"/>
                <a:cs typeface="Open Sans"/>
              </a:rPr>
              <a:t>中国所有，不得用于商业用途</a:t>
            </a:r>
            <a:endParaRPr lang="en-US" cap="none" dirty="0">
              <a:solidFill>
                <a:schemeClr val="bg1"/>
              </a:solidFill>
              <a:latin typeface="Gotham Medium" panose="02000603030000020004" pitchFamily="2" charset="0"/>
              <a:cs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3.绘制含有子部件的库元件符号</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下面利用相应的库元件管理命令，来绘制一个含有子部件的库元件LMV358。</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b="1" dirty="0" smtClean="0">
                <a:latin typeface="Arial" panose="020B0604020202020204" pitchFamily="34" charset="0"/>
                <a:cs typeface="Arial" panose="020B0604020202020204" pitchFamily="34" charset="0"/>
              </a:rPr>
              <a:t>1）绘制库元件的第一个部件</a:t>
            </a:r>
            <a:endParaRPr lang="zh-CN" altLang="zh-CN" sz="2000" b="1"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（1）执行菜单栏中“工具”→“新器件”命令，创建一个新的原理图库元件，并为该库元件重新命名，如图3-22所示。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（2）执行菜单栏中“工具”→“新部件”命令，给该元件新建两个新的部件，如图3-23所示。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（3）先在Part A里绘制第一个部件，单击原理图绘制工具栏中的“放置多边形”按钮，光标变成十字形状，在原理图库编辑器的原点位置绘制一个三角形的运算放大器符号。</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4）放置管脚，单击原理图符号绘制工具栏的“放置管脚”按钮，，光标变成十字形状，并附有一个管脚符号。移动该管脚到运算放大器符号边框处，单击鼠标左键完成放置。用同样的方法，放置其他管脚在运算放大器三角形符号上，并设置好每一个管脚的属性，如图3-24所示。这样就完成了第一个部件的绘制。</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其中，管脚1为输出管脚OUT1，管脚2、3为输入管脚IN1-和IN1+，管脚8、4则为公共的电源管脚，即VCC和GND。</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元件符号的绘制方法</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b="1" dirty="0" smtClean="0">
                <a:latin typeface="Arial" panose="020B0604020202020204" pitchFamily="34" charset="0"/>
                <a:cs typeface="Arial" panose="020B0604020202020204" pitchFamily="34" charset="0"/>
              </a:rPr>
              <a:t>2）绘制库元件的第二个子部件</a:t>
            </a:r>
            <a:endParaRPr lang="zh-CN" altLang="zh-CN" sz="2000" b="1"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按照Part A中元件符号的绘制，在Part B中绘制第二个子部件的元件符号，这样就完成了含有两个子部件的元件符号的绘制。使用同样的方法，在原理图库中可以创建含有多于两个子部件的库元件。</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元件符号的绘制方法</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5605" name="图片 2"/>
          <p:cNvPicPr>
            <a:picLocks noChangeAspect="1"/>
          </p:cNvPicPr>
          <p:nvPr/>
        </p:nvPicPr>
        <p:blipFill>
          <a:blip r:embed="rId1"/>
          <a:stretch>
            <a:fillRect/>
          </a:stretch>
        </p:blipFill>
        <p:spPr>
          <a:xfrm>
            <a:off x="1700530" y="2565400"/>
            <a:ext cx="3827463" cy="2166938"/>
          </a:xfrm>
          <a:prstGeom prst="rect">
            <a:avLst/>
          </a:prstGeom>
          <a:noFill/>
          <a:ln w="9525">
            <a:noFill/>
          </a:ln>
        </p:spPr>
      </p:pic>
      <p:pic>
        <p:nvPicPr>
          <p:cNvPr id="25606" name="图片 4"/>
          <p:cNvPicPr>
            <a:picLocks noChangeAspect="1"/>
          </p:cNvPicPr>
          <p:nvPr/>
        </p:nvPicPr>
        <p:blipFill>
          <a:blip r:embed="rId2"/>
          <a:stretch>
            <a:fillRect/>
          </a:stretch>
        </p:blipFill>
        <p:spPr>
          <a:xfrm>
            <a:off x="6923405" y="2565400"/>
            <a:ext cx="3375025" cy="2405063"/>
          </a:xfrm>
          <a:prstGeom prst="rect">
            <a:avLst/>
          </a:prstGeom>
          <a:noFill/>
          <a:ln w="9525">
            <a:noFill/>
          </a:ln>
        </p:spPr>
      </p:pic>
      <p:pic>
        <p:nvPicPr>
          <p:cNvPr id="25607" name="图片 6"/>
          <p:cNvPicPr>
            <a:picLocks noChangeAspect="1"/>
          </p:cNvPicPr>
          <p:nvPr/>
        </p:nvPicPr>
        <p:blipFill>
          <a:blip r:embed="rId3"/>
          <a:stretch>
            <a:fillRect/>
          </a:stretch>
        </p:blipFill>
        <p:spPr>
          <a:xfrm>
            <a:off x="4873943" y="4519613"/>
            <a:ext cx="2322512" cy="2039937"/>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sz="2000" dirty="0">
                <a:latin typeface="Arial" panose="020B0604020202020204" pitchFamily="34" charset="0"/>
                <a:cs typeface="Arial" panose="020B0604020202020204" pitchFamily="34" charset="0"/>
                <a:sym typeface="+mn-ea"/>
              </a:rPr>
              <a:t>依据元件工艺类（元件一律采用大写字母表示），PCB元件库分类及命令如下表</a:t>
            </a:r>
            <a:endParaRPr sz="2000" dirty="0">
              <a:latin typeface="Arial" panose="020B0604020202020204" pitchFamily="34" charset="0"/>
              <a:cs typeface="Arial" panose="020B0604020202020204" pitchFamily="34" charset="0"/>
              <a:sym typeface="+mn-ea"/>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封装的命名和规范</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graphicFrame>
        <p:nvGraphicFramePr>
          <p:cNvPr id="2" name="表格 1"/>
          <p:cNvGraphicFramePr>
            <a:graphicFrameLocks noGrp="1"/>
          </p:cNvGraphicFramePr>
          <p:nvPr/>
        </p:nvGraphicFramePr>
        <p:xfrm>
          <a:off x="715645" y="1757680"/>
          <a:ext cx="8839200" cy="4800600"/>
        </p:xfrm>
        <a:graphic>
          <a:graphicData uri="http://schemas.openxmlformats.org/drawingml/2006/table">
            <a:tbl>
              <a:tblPr firstRow="1" bandRow="1">
                <a:tableStyleId>{5C22544A-7EE6-4342-B048-85BDC9FD1C3A}</a:tableStyleId>
              </a:tblPr>
              <a:tblGrid>
                <a:gridCol w="2310130"/>
                <a:gridCol w="1625600"/>
                <a:gridCol w="1099185"/>
                <a:gridCol w="3804285"/>
              </a:tblGrid>
              <a:tr h="365760">
                <a:tc>
                  <a:txBody>
                    <a:bodyPr/>
                    <a:p>
                      <a:pPr algn="ctr"/>
                      <a:r>
                        <a:rPr lang="zh-CN" altLang="zh-CN" sz="1800" b="1" kern="1200">
                          <a:solidFill>
                            <a:schemeClr val="lt1"/>
                          </a:solidFill>
                          <a:effectLst/>
                          <a:latin typeface="+mn-lt"/>
                          <a:ea typeface="+mn-ea"/>
                          <a:cs typeface="+mn-cs"/>
                        </a:rPr>
                        <a:t>元件库</a:t>
                      </a:r>
                      <a:endParaRPr lang="zh-CN" altLang="en-US" sz="1800"/>
                    </a:p>
                  </a:txBody>
                  <a:tcPr marT="45708" marB="45708"/>
                </a:tc>
                <a:tc>
                  <a:txBody>
                    <a:bodyPr/>
                    <a:p>
                      <a:pPr algn="ctr"/>
                      <a:r>
                        <a:rPr lang="zh-CN" altLang="zh-CN" sz="1800" b="1" kern="1200">
                          <a:solidFill>
                            <a:schemeClr val="lt1"/>
                          </a:solidFill>
                          <a:effectLst/>
                          <a:latin typeface="+mn-lt"/>
                          <a:ea typeface="+mn-ea"/>
                          <a:cs typeface="+mn-cs"/>
                        </a:rPr>
                        <a:t>元件种类</a:t>
                      </a:r>
                      <a:endParaRPr lang="zh-CN" altLang="en-US" sz="1800"/>
                    </a:p>
                  </a:txBody>
                  <a:tcPr marT="45708" marB="45708"/>
                </a:tc>
                <a:tc>
                  <a:txBody>
                    <a:bodyPr/>
                    <a:p>
                      <a:pPr algn="ctr"/>
                      <a:r>
                        <a:rPr lang="zh-CN" altLang="zh-CN" sz="1800" b="1" kern="1200">
                          <a:solidFill>
                            <a:schemeClr val="lt1"/>
                          </a:solidFill>
                          <a:effectLst/>
                          <a:latin typeface="+mn-lt"/>
                          <a:ea typeface="+mn-ea"/>
                          <a:cs typeface="+mn-cs"/>
                        </a:rPr>
                        <a:t>简称</a:t>
                      </a:r>
                      <a:endParaRPr lang="zh-CN" altLang="en-US" sz="1800"/>
                    </a:p>
                  </a:txBody>
                  <a:tcPr marT="45708" marB="45708"/>
                </a:tc>
                <a:tc>
                  <a:txBody>
                    <a:bodyPr/>
                    <a:p>
                      <a:pPr algn="ctr"/>
                      <a:r>
                        <a:rPr lang="zh-CN" altLang="zh-CN" sz="1800" b="1" kern="1200">
                          <a:solidFill>
                            <a:schemeClr val="lt1"/>
                          </a:solidFill>
                          <a:effectLst/>
                          <a:latin typeface="+mn-lt"/>
                          <a:ea typeface="+mn-ea"/>
                          <a:cs typeface="+mn-cs"/>
                        </a:rPr>
                        <a:t>封装名</a:t>
                      </a:r>
                      <a:r>
                        <a:rPr lang="en-US" altLang="zh-CN" sz="1800" b="1" kern="1200">
                          <a:solidFill>
                            <a:schemeClr val="lt1"/>
                          </a:solidFill>
                          <a:effectLst/>
                          <a:latin typeface="+mn-lt"/>
                          <a:ea typeface="+mn-ea"/>
                          <a:cs typeface="+mn-cs"/>
                        </a:rPr>
                        <a:t>(Footprint)</a:t>
                      </a:r>
                      <a:endParaRPr lang="zh-CN" altLang="en-US" sz="1800"/>
                    </a:p>
                  </a:txBody>
                  <a:tcPr marT="45708" marB="45708"/>
                </a:tc>
              </a:tr>
              <a:tr h="411480">
                <a:tc rowSpan="5">
                  <a:txBody>
                    <a:bodyPr/>
                    <a:p>
                      <a:pPr algn="ctr"/>
                      <a:r>
                        <a:rPr lang="en-US" altLang="zh-CN" sz="1800" kern="1200">
                          <a:solidFill>
                            <a:schemeClr val="dk1"/>
                          </a:solidFill>
                          <a:effectLst/>
                          <a:latin typeface="+mn-lt"/>
                          <a:ea typeface="+mn-ea"/>
                          <a:cs typeface="+mn-cs"/>
                        </a:rPr>
                        <a:t>SMD.LIB</a:t>
                      </a:r>
                      <a:br>
                        <a:rPr lang="en-US" altLang="zh-CN" sz="1800" kern="1200">
                          <a:solidFill>
                            <a:schemeClr val="dk1"/>
                          </a:solidFill>
                          <a:effectLst/>
                          <a:latin typeface="+mn-lt"/>
                          <a:ea typeface="+mn-ea"/>
                          <a:cs typeface="+mn-cs"/>
                        </a:rPr>
                      </a:br>
                      <a:r>
                        <a:rPr lang="zh-CN" altLang="zh-CN" sz="1800" kern="1200">
                          <a:solidFill>
                            <a:schemeClr val="dk1"/>
                          </a:solidFill>
                          <a:effectLst/>
                          <a:latin typeface="+mn-lt"/>
                          <a:ea typeface="+mn-ea"/>
                          <a:cs typeface="+mn-cs"/>
                        </a:rPr>
                        <a:t>（贴片封装库</a:t>
                      </a:r>
                      <a:r>
                        <a:rPr lang="zh-CN" altLang="en-US" sz="1800" kern="1200">
                          <a:solidFill>
                            <a:schemeClr val="dk1"/>
                          </a:solidFill>
                          <a:effectLst/>
                          <a:latin typeface="+mn-lt"/>
                          <a:ea typeface="+mn-ea"/>
                          <a:cs typeface="+mn-cs"/>
                        </a:rPr>
                        <a:t>）</a:t>
                      </a:r>
                      <a:endParaRPr lang="zh-CN" altLang="en-US" sz="1800"/>
                    </a:p>
                  </a:txBody>
                  <a:tcPr marT="45708" marB="45708" anchor="ctr"/>
                </a:tc>
                <a:tc>
                  <a:txBody>
                    <a:bodyPr/>
                    <a:p>
                      <a:pPr algn="l"/>
                      <a:r>
                        <a:rPr lang="en-US" altLang="zh-CN" sz="1800" kern="1200">
                          <a:solidFill>
                            <a:schemeClr val="dk1"/>
                          </a:solidFill>
                          <a:effectLst/>
                          <a:latin typeface="+mn-lt"/>
                          <a:ea typeface="+mn-ea"/>
                          <a:cs typeface="+mn-cs"/>
                        </a:rPr>
                        <a:t>SMD</a:t>
                      </a:r>
                      <a:r>
                        <a:rPr lang="zh-CN" altLang="zh-CN" sz="1800" kern="1200">
                          <a:solidFill>
                            <a:schemeClr val="dk1"/>
                          </a:solidFill>
                          <a:effectLst/>
                          <a:latin typeface="+mn-lt"/>
                          <a:ea typeface="+mn-ea"/>
                          <a:cs typeface="+mn-cs"/>
                        </a:rPr>
                        <a:t>电阻</a:t>
                      </a:r>
                      <a:endParaRPr lang="zh-CN" altLang="en-US" sz="1800"/>
                    </a:p>
                  </a:txBody>
                  <a:tcPr marT="45708" marB="45708"/>
                </a:tc>
                <a:tc>
                  <a:txBody>
                    <a:bodyPr/>
                    <a:p>
                      <a:pPr algn="ctr"/>
                      <a:r>
                        <a:rPr lang="en-US" altLang="zh-CN" sz="1800" kern="1200">
                          <a:solidFill>
                            <a:schemeClr val="dk1"/>
                          </a:solidFill>
                          <a:effectLst/>
                          <a:latin typeface="+mn-lt"/>
                          <a:ea typeface="+mn-ea"/>
                          <a:cs typeface="+mn-cs"/>
                        </a:rPr>
                        <a:t>R</a:t>
                      </a:r>
                      <a:endParaRPr lang="zh-CN" altLang="en-US" sz="1800"/>
                    </a:p>
                  </a:txBody>
                  <a:tcPr marT="45708" marB="45708"/>
                </a:tc>
                <a:tc>
                  <a:txBody>
                    <a:bodyPr/>
                    <a:p>
                      <a:pPr marL="0" indent="228600" algn="l" defTabSz="914400" rtl="0" eaLnBrk="1" latinLnBrk="0" hangingPunct="1">
                        <a:lnSpc>
                          <a:spcPct val="150000"/>
                        </a:lnSpc>
                        <a:spcAft>
                          <a:spcPts val="0"/>
                        </a:spcAft>
                      </a:pPr>
                      <a:r>
                        <a:rPr lang="en-US" altLang="zh-CN" sz="1800" kern="1200">
                          <a:solidFill>
                            <a:schemeClr val="dk1"/>
                          </a:solidFill>
                          <a:effectLst/>
                          <a:latin typeface="+mn-lt"/>
                          <a:ea typeface="+mn-ea"/>
                          <a:cs typeface="+mn-cs"/>
                        </a:rPr>
                        <a:t>R+</a:t>
                      </a:r>
                      <a:r>
                        <a:rPr lang="zh-CN" altLang="zh-CN" sz="1800" kern="1200">
                          <a:solidFill>
                            <a:schemeClr val="dk1"/>
                          </a:solidFill>
                          <a:effectLst/>
                          <a:latin typeface="+mn-lt"/>
                          <a:ea typeface="+mn-ea"/>
                          <a:cs typeface="+mn-cs"/>
                        </a:rPr>
                        <a:t>元件英制代号</a:t>
                      </a:r>
                      <a:endParaRPr lang="zh-CN" altLang="en-US" sz="1800" kern="1200">
                        <a:solidFill>
                          <a:schemeClr val="dk1"/>
                        </a:solidFill>
                        <a:effectLst/>
                        <a:latin typeface="+mn-lt"/>
                        <a:ea typeface="+mn-ea"/>
                        <a:cs typeface="+mn-cs"/>
                      </a:endParaRPr>
                    </a:p>
                  </a:txBody>
                  <a:tcPr marL="68580" marR="68580" marT="0" marB="0" anchor="ctr"/>
                </a:tc>
              </a:tr>
              <a:tr h="365760">
                <a:tc vMerge="1">
                  <a:tcPr/>
                </a:tc>
                <a:tc>
                  <a:txBody>
                    <a:bodyPr/>
                    <a:p>
                      <a:pPr algn="l"/>
                      <a:r>
                        <a:rPr lang="en-US" altLang="zh-CN" sz="1800" kern="1200">
                          <a:solidFill>
                            <a:schemeClr val="dk1"/>
                          </a:solidFill>
                          <a:effectLst/>
                          <a:latin typeface="+mn-lt"/>
                          <a:ea typeface="+mn-ea"/>
                          <a:cs typeface="+mn-cs"/>
                        </a:rPr>
                        <a:t>SMD</a:t>
                      </a:r>
                      <a:r>
                        <a:rPr lang="zh-CN" altLang="zh-CN" sz="1800" kern="1200">
                          <a:solidFill>
                            <a:schemeClr val="dk1"/>
                          </a:solidFill>
                          <a:effectLst/>
                          <a:latin typeface="+mn-lt"/>
                          <a:ea typeface="+mn-ea"/>
                          <a:cs typeface="+mn-cs"/>
                        </a:rPr>
                        <a:t>电容</a:t>
                      </a:r>
                      <a:endParaRPr lang="zh-CN" altLang="en-US" sz="1800"/>
                    </a:p>
                  </a:txBody>
                  <a:tcPr marT="45708" marB="45708"/>
                </a:tc>
                <a:tc>
                  <a:txBody>
                    <a:bodyPr/>
                    <a:p>
                      <a:pPr algn="ctr"/>
                      <a:r>
                        <a:rPr lang="en-US" altLang="zh-CN" sz="1800" kern="1200">
                          <a:solidFill>
                            <a:schemeClr val="dk1"/>
                          </a:solidFill>
                          <a:effectLst/>
                          <a:latin typeface="+mn-lt"/>
                          <a:ea typeface="+mn-ea"/>
                          <a:cs typeface="+mn-cs"/>
                        </a:rPr>
                        <a:t>C</a:t>
                      </a:r>
                      <a:endParaRPr lang="zh-CN" altLang="en-US" sz="1800"/>
                    </a:p>
                  </a:txBody>
                  <a:tcPr marT="45708" marB="45708"/>
                </a:tc>
                <a:tc>
                  <a:txBody>
                    <a:bodyPr/>
                    <a:p>
                      <a:pPr algn="l"/>
                      <a:r>
                        <a:rPr lang="en-US" altLang="zh-CN" sz="1800" kern="1200">
                          <a:solidFill>
                            <a:schemeClr val="dk1"/>
                          </a:solidFill>
                          <a:effectLst/>
                          <a:latin typeface="+mn-lt"/>
                          <a:ea typeface="+mn-ea"/>
                          <a:cs typeface="+mn-cs"/>
                        </a:rPr>
                        <a:t>C+</a:t>
                      </a:r>
                      <a:r>
                        <a:rPr lang="zh-CN" altLang="zh-CN" sz="1800" kern="1200">
                          <a:solidFill>
                            <a:schemeClr val="dk1"/>
                          </a:solidFill>
                          <a:effectLst/>
                          <a:latin typeface="+mn-lt"/>
                          <a:ea typeface="+mn-ea"/>
                          <a:cs typeface="+mn-cs"/>
                        </a:rPr>
                        <a:t>元件英制代号</a:t>
                      </a:r>
                      <a:endParaRPr lang="zh-CN" altLang="en-US" sz="1800"/>
                    </a:p>
                  </a:txBody>
                  <a:tcPr marT="45708" marB="45708"/>
                </a:tc>
              </a:tr>
              <a:tr h="365760">
                <a:tc vMerge="1">
                  <a:tcPr/>
                </a:tc>
                <a:tc>
                  <a:txBody>
                    <a:bodyPr/>
                    <a:p>
                      <a:pPr algn="l"/>
                      <a:r>
                        <a:rPr lang="en-US" altLang="zh-CN" sz="1800" kern="1200">
                          <a:solidFill>
                            <a:schemeClr val="dk1"/>
                          </a:solidFill>
                          <a:effectLst/>
                          <a:latin typeface="+mn-lt"/>
                          <a:ea typeface="+mn-ea"/>
                          <a:cs typeface="+mn-cs"/>
                        </a:rPr>
                        <a:t>SMD</a:t>
                      </a:r>
                      <a:r>
                        <a:rPr lang="zh-CN" altLang="zh-CN" sz="1800" kern="1200">
                          <a:solidFill>
                            <a:schemeClr val="dk1"/>
                          </a:solidFill>
                          <a:effectLst/>
                          <a:latin typeface="+mn-lt"/>
                          <a:ea typeface="+mn-ea"/>
                          <a:cs typeface="+mn-cs"/>
                        </a:rPr>
                        <a:t>电感</a:t>
                      </a:r>
                      <a:endParaRPr lang="zh-CN" altLang="en-US" sz="1800"/>
                    </a:p>
                  </a:txBody>
                  <a:tcPr marT="45708" marB="45708"/>
                </a:tc>
                <a:tc>
                  <a:txBody>
                    <a:bodyPr/>
                    <a:p>
                      <a:pPr algn="ctr"/>
                      <a:r>
                        <a:rPr lang="en-US" altLang="zh-CN" sz="1800" kern="1200">
                          <a:solidFill>
                            <a:schemeClr val="dk1"/>
                          </a:solidFill>
                          <a:effectLst/>
                          <a:latin typeface="+mn-lt"/>
                          <a:ea typeface="+mn-ea"/>
                          <a:cs typeface="+mn-cs"/>
                        </a:rPr>
                        <a:t>L</a:t>
                      </a:r>
                      <a:endParaRPr lang="zh-CN" altLang="en-US" sz="1800"/>
                    </a:p>
                  </a:txBody>
                  <a:tcPr marT="45708" marB="45708"/>
                </a:tc>
                <a:tc>
                  <a:txBody>
                    <a:bodyPr/>
                    <a:p>
                      <a:pPr algn="l"/>
                      <a:r>
                        <a:rPr lang="en-US" altLang="zh-CN" sz="1800" kern="1200">
                          <a:solidFill>
                            <a:schemeClr val="dk1"/>
                          </a:solidFill>
                          <a:effectLst/>
                          <a:latin typeface="+mn-lt"/>
                          <a:ea typeface="+mn-ea"/>
                          <a:cs typeface="+mn-cs"/>
                        </a:rPr>
                        <a:t>L+</a:t>
                      </a:r>
                      <a:r>
                        <a:rPr lang="zh-CN" altLang="zh-CN" sz="1800" kern="1200">
                          <a:solidFill>
                            <a:schemeClr val="dk1"/>
                          </a:solidFill>
                          <a:effectLst/>
                          <a:latin typeface="+mn-lt"/>
                          <a:ea typeface="+mn-ea"/>
                          <a:cs typeface="+mn-cs"/>
                        </a:rPr>
                        <a:t>元件英制代号</a:t>
                      </a:r>
                      <a:endParaRPr lang="zh-CN" altLang="en-US" sz="1800"/>
                    </a:p>
                  </a:txBody>
                  <a:tcPr marT="45708" marB="45708"/>
                </a:tc>
              </a:tr>
              <a:tr h="365760">
                <a:tc vMerge="1">
                  <a:tcPr/>
                </a:tc>
                <a:tc>
                  <a:txBody>
                    <a:bodyPr/>
                    <a:p>
                      <a:pPr algn="l"/>
                      <a:r>
                        <a:rPr lang="en-US" altLang="zh-CN" sz="1800" kern="1200">
                          <a:solidFill>
                            <a:schemeClr val="dk1"/>
                          </a:solidFill>
                          <a:effectLst/>
                          <a:latin typeface="+mn-lt"/>
                          <a:ea typeface="+mn-ea"/>
                          <a:cs typeface="+mn-cs"/>
                        </a:rPr>
                        <a:t>SMD</a:t>
                      </a:r>
                      <a:r>
                        <a:rPr lang="zh-CN" altLang="zh-CN" sz="1800" kern="1200">
                          <a:solidFill>
                            <a:schemeClr val="dk1"/>
                          </a:solidFill>
                          <a:effectLst/>
                          <a:latin typeface="+mn-lt"/>
                          <a:ea typeface="+mn-ea"/>
                          <a:cs typeface="+mn-cs"/>
                        </a:rPr>
                        <a:t>电感</a:t>
                      </a:r>
                      <a:endParaRPr lang="zh-CN" altLang="en-US" sz="1800"/>
                    </a:p>
                  </a:txBody>
                  <a:tcPr marT="45708" marB="45708"/>
                </a:tc>
                <a:tc>
                  <a:txBody>
                    <a:bodyPr/>
                    <a:p>
                      <a:pPr algn="ctr"/>
                      <a:r>
                        <a:rPr lang="en-US" altLang="zh-CN" sz="1800" kern="1200">
                          <a:solidFill>
                            <a:schemeClr val="dk1"/>
                          </a:solidFill>
                          <a:effectLst/>
                          <a:latin typeface="+mn-lt"/>
                          <a:ea typeface="+mn-ea"/>
                          <a:cs typeface="+mn-cs"/>
                        </a:rPr>
                        <a:t>D</a:t>
                      </a:r>
                      <a:endParaRPr lang="zh-CN" altLang="en-US" sz="1800"/>
                    </a:p>
                  </a:txBody>
                  <a:tcPr marT="45708" marB="45708"/>
                </a:tc>
                <a:tc>
                  <a:txBody>
                    <a:bodyPr/>
                    <a:p>
                      <a:pPr algn="l"/>
                      <a:r>
                        <a:rPr lang="en-US" altLang="zh-CN" sz="1800" kern="1200">
                          <a:solidFill>
                            <a:schemeClr val="dk1"/>
                          </a:solidFill>
                          <a:effectLst/>
                          <a:latin typeface="+mn-lt"/>
                          <a:ea typeface="+mn-ea"/>
                          <a:cs typeface="+mn-cs"/>
                        </a:rPr>
                        <a:t>D+</a:t>
                      </a:r>
                      <a:r>
                        <a:rPr lang="zh-CN" altLang="zh-CN" sz="1800" kern="1200">
                          <a:solidFill>
                            <a:schemeClr val="dk1"/>
                          </a:solidFill>
                          <a:effectLst/>
                          <a:latin typeface="+mn-lt"/>
                          <a:ea typeface="+mn-ea"/>
                          <a:cs typeface="+mn-cs"/>
                        </a:rPr>
                        <a:t>元件英制代号</a:t>
                      </a:r>
                      <a:endParaRPr lang="zh-CN" altLang="en-US" sz="1800"/>
                    </a:p>
                  </a:txBody>
                  <a:tcPr marT="45708" marB="45708"/>
                </a:tc>
              </a:tr>
              <a:tr h="365760">
                <a:tc vMerge="1">
                  <a:tcPr/>
                </a:tc>
                <a:tc>
                  <a:txBody>
                    <a:bodyPr/>
                    <a:p>
                      <a:pPr algn="l"/>
                      <a:r>
                        <a:rPr lang="en-US" altLang="zh-CN" sz="1800" kern="1200">
                          <a:solidFill>
                            <a:schemeClr val="dk1"/>
                          </a:solidFill>
                          <a:effectLst/>
                          <a:latin typeface="+mn-lt"/>
                          <a:ea typeface="+mn-ea"/>
                          <a:cs typeface="+mn-cs"/>
                        </a:rPr>
                        <a:t>SMD</a:t>
                      </a:r>
                      <a:r>
                        <a:rPr lang="zh-CN" altLang="zh-CN" sz="1800" kern="1200">
                          <a:solidFill>
                            <a:schemeClr val="dk1"/>
                          </a:solidFill>
                          <a:effectLst/>
                          <a:latin typeface="+mn-lt"/>
                          <a:ea typeface="+mn-ea"/>
                          <a:cs typeface="+mn-cs"/>
                        </a:rPr>
                        <a:t>三极管</a:t>
                      </a:r>
                      <a:endParaRPr lang="zh-CN" altLang="en-US" sz="1800"/>
                    </a:p>
                  </a:txBody>
                  <a:tcPr marT="45708" marB="45708"/>
                </a:tc>
                <a:tc>
                  <a:txBody>
                    <a:bodyPr/>
                    <a:p>
                      <a:pPr algn="ctr"/>
                      <a:r>
                        <a:rPr lang="en-US" altLang="zh-CN" sz="1800" kern="1200">
                          <a:solidFill>
                            <a:schemeClr val="dk1"/>
                          </a:solidFill>
                          <a:effectLst/>
                          <a:latin typeface="+mn-lt"/>
                          <a:ea typeface="+mn-ea"/>
                          <a:cs typeface="+mn-cs"/>
                        </a:rPr>
                        <a:t>Q</a:t>
                      </a:r>
                      <a:endParaRPr lang="zh-CN" altLang="en-US" sz="1800"/>
                    </a:p>
                  </a:txBody>
                  <a:tcPr marT="45708" marB="45708"/>
                </a:tc>
                <a:tc>
                  <a:txBody>
                    <a:bodyPr/>
                    <a:p>
                      <a:pPr algn="l"/>
                      <a:r>
                        <a:rPr lang="zh-CN" altLang="zh-CN" sz="1800" kern="1200">
                          <a:solidFill>
                            <a:schemeClr val="dk1"/>
                          </a:solidFill>
                          <a:effectLst/>
                          <a:latin typeface="+mn-lt"/>
                          <a:ea typeface="+mn-ea"/>
                          <a:cs typeface="+mn-cs"/>
                        </a:rPr>
                        <a:t>常规为</a:t>
                      </a:r>
                      <a:r>
                        <a:rPr lang="en-US" altLang="zh-CN" sz="1800" kern="1200">
                          <a:solidFill>
                            <a:schemeClr val="dk1"/>
                          </a:solidFill>
                          <a:effectLst/>
                          <a:latin typeface="+mn-lt"/>
                          <a:ea typeface="+mn-ea"/>
                          <a:cs typeface="+mn-cs"/>
                        </a:rPr>
                        <a:t>SOT23</a:t>
                      </a:r>
                      <a:r>
                        <a:rPr lang="zh-CN" altLang="zh-CN" sz="1800" kern="1200">
                          <a:solidFill>
                            <a:schemeClr val="dk1"/>
                          </a:solidFill>
                          <a:effectLst/>
                          <a:latin typeface="+mn-lt"/>
                          <a:ea typeface="+mn-ea"/>
                          <a:cs typeface="+mn-cs"/>
                        </a:rPr>
                        <a:t>，其他为：</a:t>
                      </a:r>
                      <a:r>
                        <a:rPr lang="en-US" altLang="zh-CN" sz="1800" kern="1200">
                          <a:solidFill>
                            <a:schemeClr val="dk1"/>
                          </a:solidFill>
                          <a:effectLst/>
                          <a:latin typeface="+mn-lt"/>
                          <a:ea typeface="+mn-ea"/>
                          <a:cs typeface="+mn-cs"/>
                        </a:rPr>
                        <a:t>Q-</a:t>
                      </a:r>
                      <a:r>
                        <a:rPr lang="zh-CN" altLang="zh-CN" sz="1800" kern="1200">
                          <a:solidFill>
                            <a:schemeClr val="dk1"/>
                          </a:solidFill>
                          <a:effectLst/>
                          <a:latin typeface="+mn-lt"/>
                          <a:ea typeface="+mn-ea"/>
                          <a:cs typeface="+mn-cs"/>
                        </a:rPr>
                        <a:t>型号</a:t>
                      </a:r>
                      <a:endParaRPr lang="zh-CN" altLang="en-US" sz="1800"/>
                    </a:p>
                  </a:txBody>
                  <a:tcPr marT="45708" marB="45708"/>
                </a:tc>
              </a:tr>
              <a:tr h="365760">
                <a:tc rowSpan="5">
                  <a:txBody>
                    <a:bodyPr/>
                    <a:p>
                      <a:pPr algn="ctr"/>
                      <a:r>
                        <a:rPr lang="en-US" altLang="zh-CN" sz="1800" kern="1200">
                          <a:solidFill>
                            <a:schemeClr val="dk1"/>
                          </a:solidFill>
                          <a:effectLst/>
                          <a:latin typeface="+mn-lt"/>
                          <a:ea typeface="+mn-ea"/>
                          <a:cs typeface="+mn-cs"/>
                        </a:rPr>
                        <a:t>AI.LIB</a:t>
                      </a:r>
                      <a:br>
                        <a:rPr lang="en-US" altLang="zh-CN" sz="1800" kern="1200">
                          <a:solidFill>
                            <a:schemeClr val="dk1"/>
                          </a:solidFill>
                          <a:effectLst/>
                          <a:latin typeface="+mn-lt"/>
                          <a:ea typeface="+mn-ea"/>
                          <a:cs typeface="+mn-cs"/>
                        </a:rPr>
                      </a:br>
                      <a:r>
                        <a:rPr lang="zh-CN" altLang="zh-CN" sz="1800" kern="1200">
                          <a:solidFill>
                            <a:schemeClr val="dk1"/>
                          </a:solidFill>
                          <a:effectLst/>
                          <a:latin typeface="+mn-lt"/>
                          <a:ea typeface="+mn-ea"/>
                          <a:cs typeface="+mn-cs"/>
                        </a:rPr>
                        <a:t>（自动插接件封装库）</a:t>
                      </a:r>
                      <a:endParaRPr lang="zh-CN" altLang="en-US" sz="1800"/>
                    </a:p>
                  </a:txBody>
                  <a:tcPr marT="45708" marB="45708" anchor="ctr"/>
                </a:tc>
                <a:tc>
                  <a:txBody>
                    <a:bodyPr/>
                    <a:p>
                      <a:pPr algn="l"/>
                      <a:r>
                        <a:rPr lang="zh-CN" altLang="zh-CN" sz="1800" kern="1200">
                          <a:solidFill>
                            <a:schemeClr val="dk1"/>
                          </a:solidFill>
                          <a:effectLst/>
                          <a:latin typeface="+mn-lt"/>
                          <a:ea typeface="+mn-ea"/>
                          <a:cs typeface="+mn-cs"/>
                        </a:rPr>
                        <a:t>电阻</a:t>
                      </a:r>
                      <a:endParaRPr lang="zh-CN" altLang="en-US" sz="1800"/>
                    </a:p>
                  </a:txBody>
                  <a:tcPr marT="45708" marB="45708"/>
                </a:tc>
                <a:tc>
                  <a:txBody>
                    <a:bodyPr/>
                    <a:p>
                      <a:pPr algn="ctr"/>
                      <a:r>
                        <a:rPr lang="en-US" altLang="zh-CN" sz="1800"/>
                        <a:t>R</a:t>
                      </a:r>
                      <a:endParaRPr lang="zh-CN" altLang="en-US" sz="1800"/>
                    </a:p>
                  </a:txBody>
                  <a:tcPr marT="45708" marB="45708"/>
                </a:tc>
                <a:tc>
                  <a:txBody>
                    <a:bodyPr/>
                    <a:p>
                      <a:pPr algn="l"/>
                      <a:r>
                        <a:rPr lang="en-US" altLang="zh-CN" sz="1800" kern="1200">
                          <a:solidFill>
                            <a:schemeClr val="dk1"/>
                          </a:solidFill>
                          <a:effectLst/>
                          <a:latin typeface="+mn-lt"/>
                          <a:ea typeface="+mn-ea"/>
                          <a:cs typeface="+mn-cs"/>
                        </a:rPr>
                        <a:t>R+</a:t>
                      </a:r>
                      <a:r>
                        <a:rPr lang="zh-CN" altLang="zh-CN" sz="1800" kern="1200">
                          <a:solidFill>
                            <a:schemeClr val="dk1"/>
                          </a:solidFill>
                          <a:effectLst/>
                          <a:latin typeface="+mn-lt"/>
                          <a:ea typeface="+mn-ea"/>
                          <a:cs typeface="+mn-cs"/>
                        </a:rPr>
                        <a:t>跨距（</a:t>
                      </a:r>
                      <a:r>
                        <a:rPr lang="en-US" altLang="zh-CN" sz="1800" kern="1200">
                          <a:solidFill>
                            <a:schemeClr val="dk1"/>
                          </a:solidFill>
                          <a:effectLst/>
                          <a:latin typeface="+mn-lt"/>
                          <a:ea typeface="+mn-ea"/>
                          <a:cs typeface="+mn-cs"/>
                        </a:rPr>
                        <a:t>mm</a:t>
                      </a:r>
                      <a:r>
                        <a:rPr lang="zh-CN" altLang="zh-CN" sz="1800" kern="1200">
                          <a:solidFill>
                            <a:schemeClr val="dk1"/>
                          </a:solidFill>
                          <a:effectLst/>
                          <a:latin typeface="+mn-lt"/>
                          <a:ea typeface="+mn-ea"/>
                          <a:cs typeface="+mn-cs"/>
                        </a:rPr>
                        <a:t>）</a:t>
                      </a:r>
                      <a:endParaRPr lang="zh-CN" altLang="en-US" sz="1800"/>
                    </a:p>
                  </a:txBody>
                  <a:tcPr marT="45708" marB="45708"/>
                </a:tc>
              </a:tr>
              <a:tr h="365760">
                <a:tc vMerge="1">
                  <a:tcPr/>
                </a:tc>
                <a:tc>
                  <a:txBody>
                    <a:bodyPr/>
                    <a:p>
                      <a:pPr algn="l"/>
                      <a:r>
                        <a:rPr lang="zh-CN" altLang="zh-CN" sz="1800" kern="1200">
                          <a:solidFill>
                            <a:schemeClr val="dk1"/>
                          </a:solidFill>
                          <a:effectLst/>
                          <a:latin typeface="+mn-lt"/>
                          <a:ea typeface="+mn-ea"/>
                          <a:cs typeface="+mn-cs"/>
                        </a:rPr>
                        <a:t>电解电容</a:t>
                      </a:r>
                      <a:endParaRPr lang="zh-CN" altLang="en-US" sz="1800"/>
                    </a:p>
                  </a:txBody>
                  <a:tcPr marT="45708" marB="45708"/>
                </a:tc>
                <a:tc>
                  <a:txBody>
                    <a:bodyPr/>
                    <a:p>
                      <a:pPr algn="ctr"/>
                      <a:r>
                        <a:rPr lang="en-US" altLang="zh-CN" sz="1800"/>
                        <a:t>C</a:t>
                      </a:r>
                      <a:endParaRPr lang="zh-CN" altLang="en-US" sz="1800"/>
                    </a:p>
                  </a:txBody>
                  <a:tcPr marT="45708" marB="45708"/>
                </a:tc>
                <a:tc>
                  <a:txBody>
                    <a:bodyPr/>
                    <a:p>
                      <a:pPr algn="l"/>
                      <a:r>
                        <a:rPr lang="en-US" altLang="zh-CN" sz="1800"/>
                        <a:t>C+</a:t>
                      </a:r>
                      <a:r>
                        <a:rPr lang="zh-CN" altLang="en-US" sz="1800"/>
                        <a:t>直径</a:t>
                      </a:r>
                      <a:r>
                        <a:rPr lang="en-US" altLang="zh-CN" sz="1800"/>
                        <a:t>-</a:t>
                      </a:r>
                      <a:r>
                        <a:rPr lang="zh-CN" altLang="en-US" sz="1800"/>
                        <a:t>跨距（</a:t>
                      </a:r>
                      <a:r>
                        <a:rPr lang="en-US" altLang="zh-CN" sz="1800"/>
                        <a:t>mm</a:t>
                      </a:r>
                      <a:r>
                        <a:rPr lang="zh-CN" altLang="en-US" sz="1800"/>
                        <a:t>）</a:t>
                      </a:r>
                      <a:endParaRPr lang="zh-CN" altLang="en-US" sz="1800"/>
                    </a:p>
                  </a:txBody>
                  <a:tcPr marT="45708" marB="45708"/>
                </a:tc>
              </a:tr>
              <a:tr h="365760">
                <a:tc vMerge="1">
                  <a:tcPr/>
                </a:tc>
                <a:tc>
                  <a:txBody>
                    <a:bodyPr/>
                    <a:p>
                      <a:pPr algn="l"/>
                      <a:r>
                        <a:rPr lang="zh-CN" altLang="zh-CN" sz="1800" kern="1200">
                          <a:solidFill>
                            <a:schemeClr val="dk1"/>
                          </a:solidFill>
                          <a:effectLst/>
                          <a:latin typeface="+mn-lt"/>
                          <a:ea typeface="+mn-ea"/>
                          <a:cs typeface="+mn-cs"/>
                        </a:rPr>
                        <a:t>二极管</a:t>
                      </a:r>
                      <a:endParaRPr lang="zh-CN" altLang="en-US" sz="1800"/>
                    </a:p>
                  </a:txBody>
                  <a:tcPr marT="45708" marB="45708"/>
                </a:tc>
                <a:tc>
                  <a:txBody>
                    <a:bodyPr/>
                    <a:p>
                      <a:pPr algn="ctr"/>
                      <a:r>
                        <a:rPr lang="en-US" altLang="zh-CN" sz="1800"/>
                        <a:t>D</a:t>
                      </a:r>
                      <a:endParaRPr lang="zh-CN" altLang="en-US" sz="1800"/>
                    </a:p>
                  </a:txBody>
                  <a:tcPr marT="45708" marB="45708"/>
                </a:tc>
                <a:tc>
                  <a:txBody>
                    <a:bodyPr/>
                    <a:p>
                      <a:pPr algn="l"/>
                      <a:r>
                        <a:rPr lang="en-US" altLang="zh-CN" sz="1800" kern="1200">
                          <a:solidFill>
                            <a:schemeClr val="dk1"/>
                          </a:solidFill>
                          <a:effectLst/>
                          <a:latin typeface="+mn-lt"/>
                          <a:ea typeface="+mn-ea"/>
                          <a:cs typeface="+mn-cs"/>
                        </a:rPr>
                        <a:t>D+</a:t>
                      </a:r>
                      <a:r>
                        <a:rPr lang="zh-CN" altLang="zh-CN" sz="1800" kern="1200">
                          <a:solidFill>
                            <a:schemeClr val="dk1"/>
                          </a:solidFill>
                          <a:effectLst/>
                          <a:latin typeface="+mn-lt"/>
                          <a:ea typeface="+mn-ea"/>
                          <a:cs typeface="+mn-cs"/>
                        </a:rPr>
                        <a:t>直径</a:t>
                      </a:r>
                      <a:r>
                        <a:rPr lang="en-US" altLang="zh-CN" sz="1800" kern="1200">
                          <a:solidFill>
                            <a:schemeClr val="dk1"/>
                          </a:solidFill>
                          <a:effectLst/>
                          <a:latin typeface="+mn-lt"/>
                          <a:ea typeface="+mn-ea"/>
                          <a:cs typeface="+mn-cs"/>
                        </a:rPr>
                        <a:t>-</a:t>
                      </a:r>
                      <a:r>
                        <a:rPr lang="zh-CN" altLang="zh-CN" sz="1800" kern="1200">
                          <a:solidFill>
                            <a:schemeClr val="dk1"/>
                          </a:solidFill>
                          <a:effectLst/>
                          <a:latin typeface="+mn-lt"/>
                          <a:ea typeface="+mn-ea"/>
                          <a:cs typeface="+mn-cs"/>
                        </a:rPr>
                        <a:t>跨距（</a:t>
                      </a:r>
                      <a:r>
                        <a:rPr lang="en-US" altLang="zh-CN" sz="1800" kern="1200">
                          <a:solidFill>
                            <a:schemeClr val="dk1"/>
                          </a:solidFill>
                          <a:effectLst/>
                          <a:latin typeface="+mn-lt"/>
                          <a:ea typeface="+mn-ea"/>
                          <a:cs typeface="+mn-cs"/>
                        </a:rPr>
                        <a:t>mm</a:t>
                      </a:r>
                      <a:r>
                        <a:rPr lang="zh-CN" altLang="zh-CN" sz="1800" kern="1200">
                          <a:solidFill>
                            <a:schemeClr val="dk1"/>
                          </a:solidFill>
                          <a:effectLst/>
                          <a:latin typeface="+mn-lt"/>
                          <a:ea typeface="+mn-ea"/>
                          <a:cs typeface="+mn-cs"/>
                        </a:rPr>
                        <a:t>）</a:t>
                      </a:r>
                      <a:endParaRPr lang="zh-CN" altLang="en-US" sz="1800"/>
                    </a:p>
                  </a:txBody>
                  <a:tcPr marT="45708" marB="45708"/>
                </a:tc>
              </a:tr>
              <a:tr h="365760">
                <a:tc vMerge="1">
                  <a:tcPr/>
                </a:tc>
                <a:tc>
                  <a:txBody>
                    <a:bodyPr/>
                    <a:p>
                      <a:pPr algn="l"/>
                      <a:r>
                        <a:rPr lang="zh-CN" altLang="zh-CN" sz="1800" kern="1200">
                          <a:solidFill>
                            <a:schemeClr val="dk1"/>
                          </a:solidFill>
                          <a:effectLst/>
                          <a:latin typeface="+mn-lt"/>
                          <a:ea typeface="+mn-ea"/>
                          <a:cs typeface="+mn-cs"/>
                        </a:rPr>
                        <a:t>三极管类</a:t>
                      </a:r>
                      <a:endParaRPr lang="zh-CN" altLang="en-US" sz="1800"/>
                    </a:p>
                  </a:txBody>
                  <a:tcPr marT="45708" marB="45708"/>
                </a:tc>
                <a:tc>
                  <a:txBody>
                    <a:bodyPr/>
                    <a:p>
                      <a:pPr algn="ctr"/>
                      <a:r>
                        <a:rPr lang="en-US" altLang="zh-CN" sz="1800"/>
                        <a:t>Q</a:t>
                      </a:r>
                      <a:endParaRPr lang="zh-CN" altLang="en-US" sz="1800"/>
                    </a:p>
                  </a:txBody>
                  <a:tcPr marT="45708" marB="45708"/>
                </a:tc>
                <a:tc>
                  <a:txBody>
                    <a:bodyPr/>
                    <a:p>
                      <a:pPr algn="l"/>
                      <a:r>
                        <a:rPr lang="en-US" altLang="zh-CN" sz="1800" kern="1200">
                          <a:solidFill>
                            <a:schemeClr val="dk1"/>
                          </a:solidFill>
                          <a:effectLst/>
                          <a:latin typeface="+mn-lt"/>
                          <a:ea typeface="+mn-ea"/>
                          <a:cs typeface="+mn-cs"/>
                        </a:rPr>
                        <a:t>Q-</a:t>
                      </a:r>
                      <a:r>
                        <a:rPr lang="zh-CN" altLang="zh-CN" sz="1800" kern="1200">
                          <a:solidFill>
                            <a:schemeClr val="dk1"/>
                          </a:solidFill>
                          <a:effectLst/>
                          <a:latin typeface="+mn-lt"/>
                          <a:ea typeface="+mn-ea"/>
                          <a:cs typeface="+mn-cs"/>
                        </a:rPr>
                        <a:t>型号</a:t>
                      </a:r>
                      <a:endParaRPr lang="zh-CN" altLang="en-US" sz="1800"/>
                    </a:p>
                  </a:txBody>
                  <a:tcPr marT="45708" marB="45708"/>
                </a:tc>
              </a:tr>
              <a:tr h="365760">
                <a:tc vMerge="1">
                  <a:tcPr/>
                </a:tc>
                <a:tc>
                  <a:txBody>
                    <a:bodyPr/>
                    <a:p>
                      <a:pPr algn="l"/>
                      <a:r>
                        <a:rPr lang="en-US" altLang="zh-CN" sz="1800" kern="1200">
                          <a:solidFill>
                            <a:schemeClr val="dk1"/>
                          </a:solidFill>
                          <a:effectLst/>
                          <a:latin typeface="+mn-lt"/>
                          <a:ea typeface="+mn-ea"/>
                          <a:cs typeface="+mn-cs"/>
                        </a:rPr>
                        <a:t>LED</a:t>
                      </a:r>
                      <a:endParaRPr lang="zh-CN" altLang="en-US" sz="1800"/>
                    </a:p>
                  </a:txBody>
                  <a:tcPr marT="45708" marB="45708"/>
                </a:tc>
                <a:tc>
                  <a:txBody>
                    <a:bodyPr/>
                    <a:p>
                      <a:pPr algn="ctr"/>
                      <a:r>
                        <a:rPr lang="en-US" altLang="zh-CN" sz="1800"/>
                        <a:t>LED</a:t>
                      </a:r>
                      <a:endParaRPr lang="zh-CN" altLang="en-US" sz="1800"/>
                    </a:p>
                  </a:txBody>
                  <a:tcPr marT="45708" marB="45708"/>
                </a:tc>
                <a:tc>
                  <a:txBody>
                    <a:bodyPr/>
                    <a:p>
                      <a:pPr algn="l"/>
                      <a:r>
                        <a:rPr lang="en-US" altLang="zh-CN" sz="1800" kern="1200">
                          <a:solidFill>
                            <a:schemeClr val="dk1"/>
                          </a:solidFill>
                          <a:effectLst/>
                          <a:latin typeface="+mn-lt"/>
                          <a:ea typeface="+mn-ea"/>
                          <a:cs typeface="+mn-cs"/>
                        </a:rPr>
                        <a:t>LED-</a:t>
                      </a:r>
                      <a:r>
                        <a:rPr lang="zh-CN" altLang="zh-CN" sz="1800" kern="1200">
                          <a:solidFill>
                            <a:schemeClr val="dk1"/>
                          </a:solidFill>
                          <a:effectLst/>
                          <a:latin typeface="+mn-lt"/>
                          <a:ea typeface="+mn-ea"/>
                          <a:cs typeface="+mn-cs"/>
                        </a:rPr>
                        <a:t>直径</a:t>
                      </a:r>
                      <a:r>
                        <a:rPr lang="en-US" altLang="zh-CN" sz="1800" kern="1200">
                          <a:solidFill>
                            <a:schemeClr val="dk1"/>
                          </a:solidFill>
                          <a:effectLst/>
                          <a:latin typeface="+mn-lt"/>
                          <a:ea typeface="+mn-ea"/>
                          <a:cs typeface="+mn-cs"/>
                        </a:rPr>
                        <a:t>+</a:t>
                      </a:r>
                      <a:r>
                        <a:rPr lang="zh-CN" altLang="zh-CN" sz="1800" kern="1200">
                          <a:solidFill>
                            <a:schemeClr val="dk1"/>
                          </a:solidFill>
                          <a:effectLst/>
                          <a:latin typeface="+mn-lt"/>
                          <a:ea typeface="+mn-ea"/>
                          <a:cs typeface="+mn-cs"/>
                        </a:rPr>
                        <a:t>跨距（</a:t>
                      </a:r>
                      <a:r>
                        <a:rPr lang="en-US" altLang="zh-CN" sz="1800" kern="1200">
                          <a:solidFill>
                            <a:schemeClr val="dk1"/>
                          </a:solidFill>
                          <a:effectLst/>
                          <a:latin typeface="+mn-lt"/>
                          <a:ea typeface="+mn-ea"/>
                          <a:cs typeface="+mn-cs"/>
                        </a:rPr>
                        <a:t>mm</a:t>
                      </a:r>
                      <a:r>
                        <a:rPr lang="zh-CN" altLang="zh-CN" sz="1800" kern="1200">
                          <a:solidFill>
                            <a:schemeClr val="dk1"/>
                          </a:solidFill>
                          <a:effectLst/>
                          <a:latin typeface="+mn-lt"/>
                          <a:ea typeface="+mn-ea"/>
                          <a:cs typeface="+mn-cs"/>
                        </a:rPr>
                        <a:t>）</a:t>
                      </a:r>
                      <a:endParaRPr lang="zh-CN" altLang="en-US" sz="1800"/>
                    </a:p>
                  </a:txBody>
                  <a:tcPr marT="45708" marB="45708"/>
                </a:tc>
              </a:tr>
              <a:tr h="365760">
                <a:tc rowSpan="2">
                  <a:txBody>
                    <a:bodyPr/>
                    <a:p>
                      <a:pPr algn="ctr"/>
                      <a:r>
                        <a:rPr lang="en-US" altLang="zh-CN" sz="1800" kern="1200">
                          <a:solidFill>
                            <a:schemeClr val="dk1"/>
                          </a:solidFill>
                          <a:effectLst/>
                          <a:latin typeface="+mn-lt"/>
                          <a:ea typeface="+mn-ea"/>
                          <a:cs typeface="+mn-cs"/>
                        </a:rPr>
                        <a:t>MI.LIB</a:t>
                      </a:r>
                      <a:br>
                        <a:rPr lang="en-US" altLang="zh-CN" sz="1800" kern="1200">
                          <a:solidFill>
                            <a:schemeClr val="dk1"/>
                          </a:solidFill>
                          <a:effectLst/>
                          <a:latin typeface="+mn-lt"/>
                          <a:ea typeface="+mn-ea"/>
                          <a:cs typeface="+mn-cs"/>
                        </a:rPr>
                      </a:br>
                      <a:r>
                        <a:rPr lang="zh-CN" altLang="zh-CN" sz="1800" kern="1200">
                          <a:solidFill>
                            <a:schemeClr val="dk1"/>
                          </a:solidFill>
                          <a:effectLst/>
                          <a:latin typeface="+mn-lt"/>
                          <a:ea typeface="+mn-ea"/>
                          <a:cs typeface="+mn-cs"/>
                        </a:rPr>
                        <a:t>（手工插接件封装库）</a:t>
                      </a:r>
                      <a:endParaRPr lang="zh-CN" altLang="en-US" sz="1800"/>
                    </a:p>
                  </a:txBody>
                  <a:tcPr marT="45708" marB="45708" anchor="ctr"/>
                </a:tc>
                <a:tc>
                  <a:txBody>
                    <a:bodyPr/>
                    <a:p>
                      <a:pPr algn="l"/>
                      <a:r>
                        <a:rPr lang="zh-CN" altLang="zh-CN" sz="1800" kern="1200">
                          <a:solidFill>
                            <a:schemeClr val="dk1"/>
                          </a:solidFill>
                          <a:effectLst/>
                          <a:latin typeface="+mn-lt"/>
                          <a:ea typeface="+mn-ea"/>
                          <a:cs typeface="+mn-cs"/>
                        </a:rPr>
                        <a:t>排针</a:t>
                      </a:r>
                      <a:endParaRPr lang="zh-CN" altLang="en-US" sz="1800"/>
                    </a:p>
                  </a:txBody>
                  <a:tcPr marT="45708" marB="45708"/>
                </a:tc>
                <a:tc>
                  <a:txBody>
                    <a:bodyPr/>
                    <a:p>
                      <a:pPr algn="ctr"/>
                      <a:r>
                        <a:rPr lang="en-US" altLang="zh-CN" sz="1800" kern="1200">
                          <a:solidFill>
                            <a:schemeClr val="dk1"/>
                          </a:solidFill>
                          <a:effectLst/>
                          <a:latin typeface="+mn-lt"/>
                          <a:ea typeface="+mn-ea"/>
                          <a:cs typeface="+mn-cs"/>
                        </a:rPr>
                        <a:t>SIP</a:t>
                      </a:r>
                      <a:endParaRPr lang="zh-CN" altLang="en-US" sz="1800"/>
                    </a:p>
                  </a:txBody>
                  <a:tcPr marT="45708" marB="45708"/>
                </a:tc>
                <a:tc>
                  <a:txBody>
                    <a:bodyPr/>
                    <a:p>
                      <a:pPr algn="l"/>
                      <a:r>
                        <a:rPr lang="en-US" altLang="zh-CN" sz="1800"/>
                        <a:t>SIP+PIN</a:t>
                      </a:r>
                      <a:r>
                        <a:rPr lang="zh-CN" altLang="en-US" sz="1800"/>
                        <a:t>数</a:t>
                      </a:r>
                      <a:r>
                        <a:rPr lang="en-US" altLang="zh-CN" sz="1800"/>
                        <a:t>-PIN</a:t>
                      </a:r>
                      <a:r>
                        <a:rPr lang="zh-CN" altLang="en-US" sz="1800"/>
                        <a:t>距</a:t>
                      </a:r>
                      <a:endParaRPr lang="zh-CN" altLang="en-US" sz="1800"/>
                    </a:p>
                  </a:txBody>
                  <a:tcPr marT="45708" marB="45708"/>
                </a:tc>
              </a:tr>
              <a:tr h="365760">
                <a:tc vMerge="1">
                  <a:tcPr/>
                </a:tc>
                <a:tc>
                  <a:txBody>
                    <a:bodyPr/>
                    <a:p>
                      <a:pPr algn="l"/>
                      <a:r>
                        <a:rPr lang="zh-CN" altLang="zh-CN" sz="1800" kern="1200">
                          <a:solidFill>
                            <a:schemeClr val="dk1"/>
                          </a:solidFill>
                          <a:effectLst/>
                          <a:latin typeface="+mn-lt"/>
                          <a:ea typeface="+mn-ea"/>
                          <a:cs typeface="+mn-cs"/>
                        </a:rPr>
                        <a:t>保险管</a:t>
                      </a:r>
                      <a:endParaRPr lang="zh-CN" altLang="en-US" sz="1800"/>
                    </a:p>
                  </a:txBody>
                  <a:tcPr marT="45708" marB="45708"/>
                </a:tc>
                <a:tc>
                  <a:txBody>
                    <a:bodyPr/>
                    <a:p>
                      <a:pPr algn="ctr"/>
                      <a:r>
                        <a:rPr lang="en-US" altLang="zh-CN" sz="1800" kern="1200">
                          <a:solidFill>
                            <a:schemeClr val="dk1"/>
                          </a:solidFill>
                          <a:effectLst/>
                          <a:latin typeface="+mn-lt"/>
                          <a:ea typeface="+mn-ea"/>
                          <a:cs typeface="+mn-cs"/>
                        </a:rPr>
                        <a:t>F</a:t>
                      </a:r>
                      <a:endParaRPr lang="zh-CN" altLang="en-US" sz="1800"/>
                    </a:p>
                  </a:txBody>
                  <a:tcPr marT="45708" marB="45708"/>
                </a:tc>
                <a:tc>
                  <a:txBody>
                    <a:bodyPr/>
                    <a:p>
                      <a:pPr algn="l"/>
                      <a:r>
                        <a:rPr lang="en-US" altLang="zh-CN" sz="1800" kern="1200">
                          <a:solidFill>
                            <a:schemeClr val="dk1"/>
                          </a:solidFill>
                          <a:effectLst/>
                          <a:latin typeface="+mn-lt"/>
                          <a:ea typeface="+mn-ea"/>
                          <a:cs typeface="+mn-cs"/>
                        </a:rPr>
                        <a:t>F+</a:t>
                      </a:r>
                      <a:r>
                        <a:rPr lang="zh-CN" altLang="zh-CN" sz="1800" kern="1200">
                          <a:solidFill>
                            <a:schemeClr val="dk1"/>
                          </a:solidFill>
                          <a:effectLst/>
                          <a:latin typeface="+mn-lt"/>
                          <a:ea typeface="+mn-ea"/>
                          <a:cs typeface="+mn-cs"/>
                        </a:rPr>
                        <a:t>跨距（</a:t>
                      </a:r>
                      <a:r>
                        <a:rPr lang="en-US" altLang="zh-CN" sz="1800" kern="1200">
                          <a:solidFill>
                            <a:schemeClr val="dk1"/>
                          </a:solidFill>
                          <a:effectLst/>
                          <a:latin typeface="+mn-lt"/>
                          <a:ea typeface="+mn-ea"/>
                          <a:cs typeface="+mn-cs"/>
                        </a:rPr>
                        <a:t>mm</a:t>
                      </a:r>
                      <a:r>
                        <a:rPr lang="zh-CN" altLang="zh-CN" sz="1800" kern="1200">
                          <a:solidFill>
                            <a:schemeClr val="dk1"/>
                          </a:solidFill>
                          <a:effectLst/>
                          <a:latin typeface="+mn-lt"/>
                          <a:ea typeface="+mn-ea"/>
                          <a:cs typeface="+mn-cs"/>
                        </a:rPr>
                        <a:t>）</a:t>
                      </a:r>
                      <a:r>
                        <a:rPr lang="en-US" altLang="zh-CN" sz="1800" kern="1200">
                          <a:solidFill>
                            <a:schemeClr val="dk1"/>
                          </a:solidFill>
                          <a:effectLst/>
                          <a:latin typeface="+mn-lt"/>
                          <a:ea typeface="+mn-ea"/>
                          <a:cs typeface="+mn-cs"/>
                        </a:rPr>
                        <a:t>-</a:t>
                      </a:r>
                      <a:r>
                        <a:rPr lang="zh-CN" altLang="zh-CN" sz="1800" kern="1200">
                          <a:solidFill>
                            <a:schemeClr val="dk1"/>
                          </a:solidFill>
                          <a:effectLst/>
                          <a:latin typeface="+mn-lt"/>
                          <a:ea typeface="+mn-ea"/>
                          <a:cs typeface="+mn-cs"/>
                        </a:rPr>
                        <a:t>长</a:t>
                      </a:r>
                      <a:r>
                        <a:rPr lang="en-US" altLang="zh-CN" sz="1800" kern="1200">
                          <a:solidFill>
                            <a:schemeClr val="dk1"/>
                          </a:solidFill>
                          <a:effectLst/>
                          <a:latin typeface="+mn-lt"/>
                          <a:ea typeface="+mn-ea"/>
                          <a:cs typeface="+mn-cs"/>
                        </a:rPr>
                        <a:t>X</a:t>
                      </a:r>
                      <a:r>
                        <a:rPr lang="zh-CN" altLang="zh-CN" sz="1800" kern="1200">
                          <a:solidFill>
                            <a:schemeClr val="dk1"/>
                          </a:solidFill>
                          <a:effectLst/>
                          <a:latin typeface="+mn-lt"/>
                          <a:ea typeface="+mn-ea"/>
                          <a:cs typeface="+mn-cs"/>
                        </a:rPr>
                        <a:t>直径</a:t>
                      </a:r>
                      <a:endParaRPr lang="zh-CN" altLang="en-US" sz="1800"/>
                    </a:p>
                  </a:txBody>
                  <a:tcPr marT="45708" marB="45708"/>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PCB封装图形要求</a:t>
            </a:r>
            <a:endParaRPr b="1" dirty="0" smtClean="0">
              <a:solidFill>
                <a:srgbClr val="CF9022"/>
              </a:solidFill>
              <a:latin typeface="Arial" panose="020B0604020202020204" pitchFamily="34" charset="0"/>
              <a:cs typeface="Arial" panose="020B0604020202020204" pitchFamily="34" charset="0"/>
            </a:endParaRPr>
          </a:p>
          <a:p>
            <a:pPr marL="0" lvl="0" indent="0">
              <a:lnSpc>
                <a:spcPct val="90000"/>
              </a:lnSpc>
              <a:spcBef>
                <a:spcPct val="0"/>
              </a:spcBef>
              <a:buNone/>
            </a:pPr>
            <a:endParaRPr lang="zh-CN" altLang="en-US" sz="2000" dirty="0">
              <a:latin typeface="Arial" panose="020B0604020202020204" pitchFamily="34" charset="0"/>
              <a:cs typeface="Arial" panose="020B0604020202020204" pitchFamily="34" charset="0"/>
              <a:sym typeface="+mn-ea"/>
            </a:endParaRPr>
          </a:p>
          <a:p>
            <a:pPr marL="0" lvl="0" indent="0">
              <a:lnSpc>
                <a:spcPct val="110000"/>
              </a:lnSpc>
              <a:spcBef>
                <a:spcPct val="0"/>
              </a:spcBef>
              <a:buNone/>
            </a:pPr>
            <a:r>
              <a:rPr lang="zh-CN" altLang="en-US" sz="2000" dirty="0">
                <a:latin typeface="Arial" panose="020B0604020202020204" pitchFamily="34" charset="0"/>
                <a:cs typeface="Arial" panose="020B0604020202020204" pitchFamily="34" charset="0"/>
                <a:sym typeface="+mn-ea"/>
              </a:rPr>
              <a:t>（</a:t>
            </a:r>
            <a:r>
              <a:rPr lang="en-US" altLang="zh-CN" sz="2000" dirty="0">
                <a:latin typeface="Arial" panose="020B0604020202020204" pitchFamily="34" charset="0"/>
                <a:cs typeface="Arial" panose="020B0604020202020204" pitchFamily="34" charset="0"/>
                <a:sym typeface="+mn-ea"/>
              </a:rPr>
              <a:t>1</a:t>
            </a:r>
            <a:r>
              <a:rPr lang="zh-CN" altLang="en-US" sz="2000" dirty="0">
                <a:latin typeface="Arial" panose="020B0604020202020204" pitchFamily="34" charset="0"/>
                <a:cs typeface="Arial" panose="020B0604020202020204" pitchFamily="34" charset="0"/>
                <a:sym typeface="+mn-ea"/>
              </a:rPr>
              <a:t>）</a:t>
            </a:r>
            <a:r>
              <a:rPr lang="zh-CN" altLang="zh-CN" sz="2000" dirty="0">
                <a:latin typeface="Arial" panose="020B0604020202020204" pitchFamily="34" charset="0"/>
                <a:cs typeface="Arial" panose="020B0604020202020204" pitchFamily="34" charset="0"/>
                <a:sym typeface="+mn-ea"/>
              </a:rPr>
              <a:t>外形尺寸：指元件的最大外型尺寸。封装库的外形（尺寸和形状）必须和实际元件的封装外形一致。</a:t>
            </a:r>
            <a:endParaRPr lang="en-US" altLang="zh-CN" sz="2000" dirty="0">
              <a:latin typeface="Arial" panose="020B0604020202020204" pitchFamily="34" charset="0"/>
              <a:cs typeface="Arial" panose="020B0604020202020204" pitchFamily="34" charset="0"/>
            </a:endParaRPr>
          </a:p>
          <a:p>
            <a:pPr marL="0" lvl="0" indent="0">
              <a:lnSpc>
                <a:spcPct val="160000"/>
              </a:lnSpc>
              <a:spcBef>
                <a:spcPct val="0"/>
              </a:spcBef>
              <a:buNone/>
            </a:pPr>
            <a:r>
              <a:rPr lang="zh-CN" altLang="en-US" sz="2000" dirty="0">
                <a:latin typeface="Arial" panose="020B0604020202020204" pitchFamily="34" charset="0"/>
                <a:cs typeface="Arial" panose="020B0604020202020204" pitchFamily="34" charset="0"/>
                <a:sym typeface="+mn-ea"/>
              </a:rPr>
              <a:t>（</a:t>
            </a:r>
            <a:r>
              <a:rPr lang="en-US" altLang="zh-CN" sz="2000" dirty="0">
                <a:latin typeface="Arial" panose="020B0604020202020204" pitchFamily="34" charset="0"/>
                <a:cs typeface="Arial" panose="020B0604020202020204" pitchFamily="34" charset="0"/>
                <a:sym typeface="+mn-ea"/>
              </a:rPr>
              <a:t>2</a:t>
            </a:r>
            <a:r>
              <a:rPr lang="zh-CN" altLang="en-US" sz="2000" dirty="0">
                <a:latin typeface="Arial" panose="020B0604020202020204" pitchFamily="34" charset="0"/>
                <a:cs typeface="Arial" panose="020B0604020202020204" pitchFamily="34" charset="0"/>
                <a:sym typeface="+mn-ea"/>
              </a:rPr>
              <a:t>）</a:t>
            </a:r>
            <a:r>
              <a:rPr lang="zh-CN" altLang="zh-CN" sz="2000" dirty="0">
                <a:latin typeface="Arial" panose="020B0604020202020204" pitchFamily="34" charset="0"/>
                <a:cs typeface="Arial" panose="020B0604020202020204" pitchFamily="34" charset="0"/>
                <a:sym typeface="+mn-ea"/>
              </a:rPr>
              <a:t>主体尺寸：指元件的塑封体的尺寸</a:t>
            </a:r>
            <a:r>
              <a:rPr lang="en-US" altLang="zh-CN" sz="2000" dirty="0">
                <a:latin typeface="Arial" panose="020B0604020202020204" pitchFamily="34" charset="0"/>
                <a:cs typeface="Arial" panose="020B0604020202020204" pitchFamily="34" charset="0"/>
                <a:sym typeface="+mn-ea"/>
              </a:rPr>
              <a:t>=</a:t>
            </a:r>
            <a:r>
              <a:rPr lang="zh-CN" altLang="zh-CN" sz="2000" dirty="0">
                <a:latin typeface="Arial" panose="020B0604020202020204" pitchFamily="34" charset="0"/>
                <a:cs typeface="Arial" panose="020B0604020202020204" pitchFamily="34" charset="0"/>
                <a:sym typeface="+mn-ea"/>
              </a:rPr>
              <a:t>宽度</a:t>
            </a:r>
            <a:r>
              <a:rPr lang="en-US" altLang="zh-CN" sz="2000" dirty="0">
                <a:latin typeface="Arial" panose="020B0604020202020204" pitchFamily="34" charset="0"/>
                <a:cs typeface="Arial" panose="020B0604020202020204" pitchFamily="34" charset="0"/>
                <a:sym typeface="+mn-ea"/>
              </a:rPr>
              <a:t>X</a:t>
            </a:r>
            <a:r>
              <a:rPr lang="zh-CN" altLang="zh-CN" sz="2000" dirty="0">
                <a:latin typeface="Arial" panose="020B0604020202020204" pitchFamily="34" charset="0"/>
                <a:cs typeface="Arial" panose="020B0604020202020204" pitchFamily="34" charset="0"/>
                <a:sym typeface="+mn-ea"/>
              </a:rPr>
              <a:t>长度。</a:t>
            </a:r>
            <a:endParaRPr lang="en-US" altLang="zh-CN" sz="2000" dirty="0">
              <a:latin typeface="Arial" panose="020B0604020202020204" pitchFamily="34" charset="0"/>
              <a:cs typeface="Arial" panose="020B0604020202020204" pitchFamily="34" charset="0"/>
            </a:endParaRPr>
          </a:p>
          <a:p>
            <a:pPr marL="0" lvl="0" indent="0">
              <a:lnSpc>
                <a:spcPct val="160000"/>
              </a:lnSpc>
              <a:spcBef>
                <a:spcPct val="0"/>
              </a:spcBef>
              <a:buNone/>
            </a:pPr>
            <a:r>
              <a:rPr lang="zh-CN" altLang="en-US" sz="2000" dirty="0">
                <a:latin typeface="Arial" panose="020B0604020202020204" pitchFamily="34" charset="0"/>
                <a:cs typeface="Arial" panose="020B0604020202020204" pitchFamily="34" charset="0"/>
                <a:sym typeface="+mn-ea"/>
              </a:rPr>
              <a:t>（</a:t>
            </a:r>
            <a:r>
              <a:rPr lang="en-US" altLang="zh-CN" sz="2000" dirty="0">
                <a:latin typeface="Arial" panose="020B0604020202020204" pitchFamily="34" charset="0"/>
                <a:cs typeface="Arial" panose="020B0604020202020204" pitchFamily="34" charset="0"/>
                <a:sym typeface="+mn-ea"/>
              </a:rPr>
              <a:t>3</a:t>
            </a:r>
            <a:r>
              <a:rPr lang="zh-CN" altLang="en-US" sz="2000" dirty="0">
                <a:latin typeface="Arial" panose="020B0604020202020204" pitchFamily="34" charset="0"/>
                <a:cs typeface="Arial" panose="020B0604020202020204" pitchFamily="34" charset="0"/>
                <a:sym typeface="+mn-ea"/>
              </a:rPr>
              <a:t>）</a:t>
            </a:r>
            <a:r>
              <a:rPr lang="zh-CN" altLang="zh-CN" sz="2000" dirty="0">
                <a:latin typeface="Arial" panose="020B0604020202020204" pitchFamily="34" charset="0"/>
                <a:cs typeface="Arial" panose="020B0604020202020204" pitchFamily="34" charset="0"/>
                <a:sym typeface="+mn-ea"/>
              </a:rPr>
              <a:t>尺寸单位：英制单位为</a:t>
            </a:r>
            <a:r>
              <a:rPr lang="en-US" altLang="zh-CN" sz="2000" dirty="0">
                <a:latin typeface="Arial" panose="020B0604020202020204" pitchFamily="34" charset="0"/>
                <a:cs typeface="Arial" panose="020B0604020202020204" pitchFamily="34" charset="0"/>
                <a:sym typeface="+mn-ea"/>
              </a:rPr>
              <a:t>mil</a:t>
            </a:r>
            <a:r>
              <a:rPr lang="zh-CN" altLang="zh-CN" sz="2000" dirty="0">
                <a:latin typeface="Arial" panose="020B0604020202020204" pitchFamily="34" charset="0"/>
                <a:cs typeface="Arial" panose="020B0604020202020204" pitchFamily="34" charset="0"/>
                <a:sym typeface="+mn-ea"/>
              </a:rPr>
              <a:t>，公制单位为</a:t>
            </a:r>
            <a:r>
              <a:rPr lang="en-US" altLang="zh-CN" sz="2000" dirty="0">
                <a:latin typeface="Arial" panose="020B0604020202020204" pitchFamily="34" charset="0"/>
                <a:cs typeface="Arial" panose="020B0604020202020204" pitchFamily="34" charset="0"/>
                <a:sym typeface="+mn-ea"/>
              </a:rPr>
              <a:t>mm</a:t>
            </a:r>
            <a:r>
              <a:rPr lang="zh-CN" altLang="zh-CN" sz="2000" dirty="0">
                <a:latin typeface="Arial" panose="020B0604020202020204" pitchFamily="34" charset="0"/>
                <a:cs typeface="Arial" panose="020B0604020202020204" pitchFamily="34" charset="0"/>
                <a:sym typeface="+mn-ea"/>
              </a:rPr>
              <a:t>。</a:t>
            </a:r>
            <a:endParaRPr lang="en-US" altLang="zh-CN" sz="2000" dirty="0">
              <a:latin typeface="Arial" panose="020B0604020202020204" pitchFamily="34" charset="0"/>
              <a:cs typeface="Arial" panose="020B0604020202020204" pitchFamily="34" charset="0"/>
            </a:endParaRPr>
          </a:p>
          <a:p>
            <a:pPr marL="0" lvl="0" indent="0">
              <a:lnSpc>
                <a:spcPct val="160000"/>
              </a:lnSpc>
              <a:spcBef>
                <a:spcPct val="0"/>
              </a:spcBef>
              <a:buNone/>
            </a:pPr>
            <a:r>
              <a:rPr lang="zh-CN" altLang="en-US" sz="2000" dirty="0">
                <a:latin typeface="Arial" panose="020B0604020202020204" pitchFamily="34" charset="0"/>
                <a:cs typeface="Arial" panose="020B0604020202020204" pitchFamily="34" charset="0"/>
                <a:sym typeface="+mn-ea"/>
              </a:rPr>
              <a:t>（</a:t>
            </a:r>
            <a:r>
              <a:rPr lang="en-US" altLang="zh-CN" sz="2000" dirty="0">
                <a:latin typeface="Arial" panose="020B0604020202020204" pitchFamily="34" charset="0"/>
                <a:cs typeface="Arial" panose="020B0604020202020204" pitchFamily="34" charset="0"/>
                <a:sym typeface="+mn-ea"/>
              </a:rPr>
              <a:t>4</a:t>
            </a:r>
            <a:r>
              <a:rPr lang="zh-CN" altLang="en-US" sz="2000" dirty="0">
                <a:latin typeface="Arial" panose="020B0604020202020204" pitchFamily="34" charset="0"/>
                <a:cs typeface="Arial" panose="020B0604020202020204" pitchFamily="34" charset="0"/>
                <a:sym typeface="+mn-ea"/>
              </a:rPr>
              <a:t>）</a:t>
            </a:r>
            <a:r>
              <a:rPr lang="zh-CN" altLang="zh-CN" sz="2000" dirty="0">
                <a:latin typeface="Arial" panose="020B0604020202020204" pitchFamily="34" charset="0"/>
                <a:cs typeface="Arial" panose="020B0604020202020204" pitchFamily="34" charset="0"/>
                <a:sym typeface="+mn-ea"/>
              </a:rPr>
              <a:t>封装的焊盘必须定义编号，一般使用数字来编号，并与原理图对应。</a:t>
            </a:r>
            <a:endParaRPr lang="en-US" altLang="zh-CN" sz="2000" dirty="0">
              <a:latin typeface="Arial" panose="020B0604020202020204" pitchFamily="34" charset="0"/>
              <a:cs typeface="Arial" panose="020B0604020202020204" pitchFamily="34" charset="0"/>
            </a:endParaRPr>
          </a:p>
          <a:p>
            <a:pPr marL="0" lvl="0" indent="0">
              <a:lnSpc>
                <a:spcPct val="160000"/>
              </a:lnSpc>
              <a:spcBef>
                <a:spcPct val="0"/>
              </a:spcBef>
              <a:buNone/>
            </a:pPr>
            <a:r>
              <a:rPr lang="zh-CN" altLang="en-US" sz="2000" dirty="0">
                <a:latin typeface="Arial" panose="020B0604020202020204" pitchFamily="34" charset="0"/>
                <a:cs typeface="Arial" panose="020B0604020202020204" pitchFamily="34" charset="0"/>
                <a:sym typeface="+mn-ea"/>
              </a:rPr>
              <a:t>（</a:t>
            </a:r>
            <a:r>
              <a:rPr lang="en-US" altLang="zh-CN" sz="2000" dirty="0">
                <a:latin typeface="Arial" panose="020B0604020202020204" pitchFamily="34" charset="0"/>
                <a:cs typeface="Arial" panose="020B0604020202020204" pitchFamily="34" charset="0"/>
                <a:sym typeface="+mn-ea"/>
              </a:rPr>
              <a:t>5</a:t>
            </a:r>
            <a:r>
              <a:rPr lang="zh-CN" altLang="en-US" sz="2000" dirty="0">
                <a:latin typeface="Arial" panose="020B0604020202020204" pitchFamily="34" charset="0"/>
                <a:cs typeface="Arial" panose="020B0604020202020204" pitchFamily="34" charset="0"/>
                <a:sym typeface="+mn-ea"/>
              </a:rPr>
              <a:t>）</a:t>
            </a:r>
            <a:r>
              <a:rPr lang="zh-CN" altLang="zh-CN" sz="2000" dirty="0">
                <a:latin typeface="Arial" panose="020B0604020202020204" pitchFamily="34" charset="0"/>
                <a:cs typeface="Arial" panose="020B0604020202020204" pitchFamily="34" charset="0"/>
                <a:sym typeface="+mn-ea"/>
              </a:rPr>
              <a:t>贴片元件的原点一般设定在元件图形的中心。</a:t>
            </a:r>
            <a:endParaRPr lang="en-US" altLang="zh-CN" sz="2000" dirty="0">
              <a:latin typeface="Arial" panose="020B0604020202020204" pitchFamily="34" charset="0"/>
              <a:cs typeface="Arial" panose="020B0604020202020204" pitchFamily="34" charset="0"/>
            </a:endParaRPr>
          </a:p>
          <a:p>
            <a:pPr marL="0" lvl="0" indent="0">
              <a:lnSpc>
                <a:spcPct val="160000"/>
              </a:lnSpc>
              <a:spcBef>
                <a:spcPct val="0"/>
              </a:spcBef>
              <a:buNone/>
            </a:pPr>
            <a:r>
              <a:rPr lang="zh-CN" altLang="en-US" sz="2000" dirty="0">
                <a:latin typeface="Arial" panose="020B0604020202020204" pitchFamily="34" charset="0"/>
                <a:cs typeface="Arial" panose="020B0604020202020204" pitchFamily="34" charset="0"/>
                <a:sym typeface="+mn-ea"/>
              </a:rPr>
              <a:t>（</a:t>
            </a:r>
            <a:r>
              <a:rPr lang="en-US" altLang="zh-CN" sz="2000" dirty="0">
                <a:latin typeface="Arial" panose="020B0604020202020204" pitchFamily="34" charset="0"/>
                <a:cs typeface="Arial" panose="020B0604020202020204" pitchFamily="34" charset="0"/>
                <a:sym typeface="+mn-ea"/>
              </a:rPr>
              <a:t>6</a:t>
            </a:r>
            <a:r>
              <a:rPr lang="zh-CN" altLang="en-US" sz="2000" dirty="0">
                <a:latin typeface="Arial" panose="020B0604020202020204" pitchFamily="34" charset="0"/>
                <a:cs typeface="Arial" panose="020B0604020202020204" pitchFamily="34" charset="0"/>
                <a:sym typeface="+mn-ea"/>
              </a:rPr>
              <a:t>）</a:t>
            </a:r>
            <a:r>
              <a:rPr lang="zh-CN" altLang="zh-CN" sz="2000" dirty="0">
                <a:latin typeface="Arial" panose="020B0604020202020204" pitchFamily="34" charset="0"/>
                <a:cs typeface="Arial" panose="020B0604020202020204" pitchFamily="34" charset="0"/>
                <a:sym typeface="+mn-ea"/>
              </a:rPr>
              <a:t>插装元件原点一般设定在第一个焊盘中心。</a:t>
            </a:r>
            <a:endParaRPr lang="en-US" altLang="zh-CN" sz="2000" dirty="0">
              <a:latin typeface="Arial" panose="020B0604020202020204" pitchFamily="34" charset="0"/>
              <a:cs typeface="Arial" panose="020B0604020202020204" pitchFamily="34" charset="0"/>
            </a:endParaRPr>
          </a:p>
          <a:p>
            <a:pPr marL="0" lvl="0" indent="0">
              <a:lnSpc>
                <a:spcPct val="160000"/>
              </a:lnSpc>
              <a:spcBef>
                <a:spcPct val="0"/>
              </a:spcBef>
              <a:buNone/>
            </a:pPr>
            <a:r>
              <a:rPr lang="zh-CN" altLang="en-US" sz="2000" dirty="0">
                <a:latin typeface="Arial" panose="020B0604020202020204" pitchFamily="34" charset="0"/>
                <a:cs typeface="Arial" panose="020B0604020202020204" pitchFamily="34" charset="0"/>
                <a:sym typeface="+mn-ea"/>
              </a:rPr>
              <a:t>（</a:t>
            </a:r>
            <a:r>
              <a:rPr lang="en-US" altLang="zh-CN" sz="2000" dirty="0">
                <a:latin typeface="Arial" panose="020B0604020202020204" pitchFamily="34" charset="0"/>
                <a:cs typeface="Arial" panose="020B0604020202020204" pitchFamily="34" charset="0"/>
                <a:sym typeface="+mn-ea"/>
              </a:rPr>
              <a:t>7</a:t>
            </a:r>
            <a:r>
              <a:rPr lang="zh-CN" altLang="en-US" sz="2000" dirty="0">
                <a:latin typeface="Arial" panose="020B0604020202020204" pitchFamily="34" charset="0"/>
                <a:cs typeface="Arial" panose="020B0604020202020204" pitchFamily="34" charset="0"/>
                <a:sym typeface="+mn-ea"/>
              </a:rPr>
              <a:t>）</a:t>
            </a:r>
            <a:r>
              <a:rPr lang="zh-CN" altLang="zh-CN" sz="2000" dirty="0">
                <a:latin typeface="Arial" panose="020B0604020202020204" pitchFamily="34" charset="0"/>
                <a:cs typeface="Arial" panose="020B0604020202020204" pitchFamily="34" charset="0"/>
                <a:sym typeface="+mn-ea"/>
              </a:rPr>
              <a:t>表面贴装元件的封装必须在元件面建立，不允许在焊接面建立镜像的封装。</a:t>
            </a:r>
            <a:endParaRPr lang="en-US" altLang="zh-CN" sz="2000" dirty="0">
              <a:latin typeface="Arial" panose="020B0604020202020204" pitchFamily="34" charset="0"/>
              <a:cs typeface="Arial" panose="020B0604020202020204" pitchFamily="34" charset="0"/>
            </a:endParaRPr>
          </a:p>
          <a:p>
            <a:pPr marL="0" lvl="0" indent="0">
              <a:lnSpc>
                <a:spcPct val="160000"/>
              </a:lnSpc>
              <a:spcBef>
                <a:spcPct val="0"/>
              </a:spcBef>
              <a:buNone/>
            </a:pPr>
            <a:r>
              <a:rPr lang="zh-CN" altLang="en-US" sz="2000" dirty="0">
                <a:latin typeface="Arial" panose="020B0604020202020204" pitchFamily="34" charset="0"/>
                <a:cs typeface="Arial" panose="020B0604020202020204" pitchFamily="34" charset="0"/>
                <a:sym typeface="+mn-ea"/>
              </a:rPr>
              <a:t>（</a:t>
            </a:r>
            <a:r>
              <a:rPr lang="en-US" altLang="zh-CN" sz="2000" dirty="0">
                <a:latin typeface="Arial" panose="020B0604020202020204" pitchFamily="34" charset="0"/>
                <a:cs typeface="Arial" panose="020B0604020202020204" pitchFamily="34" charset="0"/>
                <a:sym typeface="+mn-ea"/>
              </a:rPr>
              <a:t>8</a:t>
            </a:r>
            <a:r>
              <a:rPr lang="zh-CN" altLang="en-US" sz="2000" dirty="0">
                <a:latin typeface="Arial" panose="020B0604020202020204" pitchFamily="34" charset="0"/>
                <a:cs typeface="Arial" panose="020B0604020202020204" pitchFamily="34" charset="0"/>
                <a:sym typeface="+mn-ea"/>
              </a:rPr>
              <a:t>）</a:t>
            </a:r>
            <a:r>
              <a:rPr lang="zh-CN" altLang="zh-CN" sz="2000" dirty="0">
                <a:latin typeface="Arial" panose="020B0604020202020204" pitchFamily="34" charset="0"/>
                <a:cs typeface="Arial" panose="020B0604020202020204" pitchFamily="34" charset="0"/>
                <a:sym typeface="+mn-ea"/>
              </a:rPr>
              <a:t>封装的外形建立在丝印层上。</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封装的命名和规范</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0991215"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sz="2000" dirty="0">
                <a:latin typeface="Arial" panose="020B0604020202020204" pitchFamily="34" charset="0"/>
                <a:cs typeface="Arial" panose="020B0604020202020204" pitchFamily="34" charset="0"/>
                <a:sym typeface="+mn-ea"/>
              </a:rPr>
              <a:t>打开或新建一个PCB库文件，即可进入PCB元件库编辑器。在工具栏中列出了PCB元件库常用的操作命令按钮。其中，各个命令按钮与“放置”菜单栏下的各项命令具有对应关系。</a:t>
            </a:r>
            <a:endParaRPr lang="zh-CN" sz="2000" dirty="0">
              <a:latin typeface="Arial" panose="020B0604020202020204" pitchFamily="34" charset="0"/>
              <a:cs typeface="Arial" panose="020B0604020202020204" pitchFamily="34" charset="0"/>
              <a:sym typeface="+mn-ea"/>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PCB元件库的常用操作命令</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8677" name="图片 3"/>
          <p:cNvPicPr>
            <a:picLocks noChangeAspect="1"/>
          </p:cNvPicPr>
          <p:nvPr/>
        </p:nvPicPr>
        <p:blipFill>
          <a:blip r:embed="rId1"/>
          <a:stretch>
            <a:fillRect/>
          </a:stretch>
        </p:blipFill>
        <p:spPr>
          <a:xfrm>
            <a:off x="1805305" y="2243773"/>
            <a:ext cx="4129088" cy="3863975"/>
          </a:xfrm>
          <a:prstGeom prst="rect">
            <a:avLst/>
          </a:prstGeom>
          <a:noFill/>
          <a:ln w="9525">
            <a:noFill/>
          </a:ln>
        </p:spPr>
      </p:pic>
      <p:sp>
        <p:nvSpPr>
          <p:cNvPr id="5" name="文本框 4"/>
          <p:cNvSpPr txBox="1"/>
          <p:nvPr/>
        </p:nvSpPr>
        <p:spPr>
          <a:xfrm>
            <a:off x="6807518" y="2969260"/>
            <a:ext cx="3190875" cy="3138488"/>
          </a:xfrm>
          <a:prstGeom prst="rect">
            <a:avLst/>
          </a:prstGeom>
          <a:noFill/>
        </p:spPr>
        <p:txBody>
          <a:bodyPr>
            <a:spAutoFit/>
          </a:bodyPr>
          <a:p>
            <a:pPr marL="285750" marR="0" indent="-285750" defTabSz="914400">
              <a:buClrTx/>
              <a:buSzTx/>
              <a:buFont typeface="Arial" panose="020B0604020202020204" pitchFamily="34" charset="0"/>
              <a:buChar char="•"/>
              <a:defRPr/>
            </a:pPr>
            <a:r>
              <a:rPr kumimoji="0" lang="en-US" altLang="zh-CN" kern="1200" cap="none" spc="0" normalizeH="0" baseline="0" noProof="0">
                <a:latin typeface="Arial" panose="020B0604020202020204" pitchFamily="34" charset="0"/>
                <a:ea typeface="宋体" panose="02010600030101010101" pitchFamily="2" charset="-122"/>
                <a:cs typeface="+mn-cs"/>
              </a:rPr>
              <a:t> </a:t>
            </a:r>
            <a:r>
              <a:rPr kumimoji="0" lang="zh-CN" altLang="en-US" kern="1200" cap="none" spc="0" normalizeH="0" baseline="0" noProof="0">
                <a:latin typeface="Arial" panose="020B0604020202020204" pitchFamily="34" charset="0"/>
                <a:ea typeface="宋体" panose="02010600030101010101" pitchFamily="2" charset="-122"/>
                <a:cs typeface="+mn-cs"/>
              </a:rPr>
              <a:t>  ：放置线条</a:t>
            </a:r>
            <a:endParaRPr kumimoji="0" lang="en-US" altLang="zh-CN" kern="1200" cap="none" spc="0" normalizeH="0" baseline="0" noProof="0">
              <a:latin typeface="Arial" panose="020B0604020202020204" pitchFamily="34" charset="0"/>
              <a:ea typeface="宋体" panose="02010600030101010101" pitchFamily="2" charset="-122"/>
              <a:cs typeface="+mn-cs"/>
            </a:endParaRPr>
          </a:p>
          <a:p>
            <a:pPr marL="285750" marR="0" indent="-285750" defTabSz="914400">
              <a:buClrTx/>
              <a:buSzTx/>
              <a:buFont typeface="Arial" panose="020B0604020202020204" pitchFamily="34" charset="0"/>
              <a:buChar char="•"/>
              <a:defRPr/>
            </a:pPr>
            <a:r>
              <a:rPr kumimoji="0" lang="zh-CN" altLang="en-US" kern="1200" cap="none" spc="0" normalizeH="0" baseline="0" noProof="0">
                <a:latin typeface="Arial" panose="020B0604020202020204" pitchFamily="34" charset="0"/>
                <a:ea typeface="宋体" panose="02010600030101010101" pitchFamily="2" charset="-122"/>
                <a:cs typeface="+mn-cs"/>
              </a:rPr>
              <a:t>   ：放置焊盘</a:t>
            </a:r>
            <a:endParaRPr kumimoji="0" lang="en-US" altLang="zh-CN" kern="1200" cap="none" spc="0" normalizeH="0" baseline="0" noProof="0">
              <a:latin typeface="Arial" panose="020B0604020202020204" pitchFamily="34" charset="0"/>
              <a:ea typeface="宋体" panose="02010600030101010101" pitchFamily="2" charset="-122"/>
              <a:cs typeface="+mn-cs"/>
            </a:endParaRPr>
          </a:p>
          <a:p>
            <a:pPr marL="285750" marR="0" indent="-285750" defTabSz="914400">
              <a:buClrTx/>
              <a:buSzTx/>
              <a:buFont typeface="Arial" panose="020B0604020202020204" pitchFamily="34" charset="0"/>
              <a:buChar char="•"/>
              <a:defRPr/>
            </a:pPr>
            <a:r>
              <a:rPr kumimoji="0" lang="en-US" altLang="zh-CN" kern="1200" cap="none" spc="0" normalizeH="0" baseline="0" noProof="0">
                <a:latin typeface="Arial" panose="020B0604020202020204" pitchFamily="34" charset="0"/>
                <a:ea typeface="宋体" panose="02010600030101010101" pitchFamily="2" charset="-122"/>
                <a:cs typeface="+mn-cs"/>
              </a:rPr>
              <a:t>   </a:t>
            </a:r>
            <a:r>
              <a:rPr kumimoji="0" lang="zh-CN" altLang="en-US" kern="1200" cap="none" spc="0" normalizeH="0" baseline="0" noProof="0">
                <a:latin typeface="Arial" panose="020B0604020202020204" pitchFamily="34" charset="0"/>
                <a:ea typeface="宋体" panose="02010600030101010101" pitchFamily="2" charset="-122"/>
                <a:cs typeface="+mn-cs"/>
              </a:rPr>
              <a:t>：放置过孔</a:t>
            </a:r>
            <a:endParaRPr kumimoji="0" lang="en-US" altLang="zh-CN" kern="1200" cap="none" spc="0" normalizeH="0" baseline="0" noProof="0">
              <a:latin typeface="Arial" panose="020B0604020202020204" pitchFamily="34" charset="0"/>
              <a:ea typeface="宋体" panose="02010600030101010101" pitchFamily="2" charset="-122"/>
              <a:cs typeface="+mn-cs"/>
            </a:endParaRPr>
          </a:p>
          <a:p>
            <a:pPr marL="285750" marR="0" indent="-285750" defTabSz="914400">
              <a:buClrTx/>
              <a:buSzTx/>
              <a:buFont typeface="Arial" panose="020B0604020202020204" pitchFamily="34" charset="0"/>
              <a:buChar char="•"/>
              <a:defRPr/>
            </a:pPr>
            <a:r>
              <a:rPr kumimoji="0" lang="en-US" altLang="zh-CN" kern="1200" cap="none" spc="0" normalizeH="0" baseline="0" noProof="0">
                <a:latin typeface="Arial" panose="020B0604020202020204" pitchFamily="34" charset="0"/>
                <a:ea typeface="宋体" panose="02010600030101010101" pitchFamily="2" charset="-122"/>
                <a:cs typeface="+mn-cs"/>
              </a:rPr>
              <a:t>   </a:t>
            </a:r>
            <a:r>
              <a:rPr kumimoji="0" lang="zh-CN" altLang="en-US" kern="1200" cap="none" spc="0" normalizeH="0" baseline="0" noProof="0">
                <a:latin typeface="Arial" panose="020B0604020202020204" pitchFamily="34" charset="0"/>
                <a:ea typeface="宋体" panose="02010600030101010101" pitchFamily="2" charset="-122"/>
                <a:cs typeface="+mn-cs"/>
              </a:rPr>
              <a:t>：放置字符串</a:t>
            </a:r>
            <a:endParaRPr kumimoji="0" lang="en-US" altLang="zh-CN" kern="1200" cap="none" spc="0" normalizeH="0" baseline="0" noProof="0">
              <a:latin typeface="Arial" panose="020B0604020202020204" pitchFamily="34" charset="0"/>
              <a:ea typeface="宋体" panose="02010600030101010101" pitchFamily="2" charset="-122"/>
              <a:cs typeface="+mn-cs"/>
            </a:endParaRPr>
          </a:p>
          <a:p>
            <a:pPr marL="285750" marR="0" indent="-285750" defTabSz="914400">
              <a:buClrTx/>
              <a:buSzTx/>
              <a:buFont typeface="Arial" panose="020B0604020202020204" pitchFamily="34" charset="0"/>
              <a:buChar char="•"/>
              <a:defRPr/>
            </a:pPr>
            <a:r>
              <a:rPr kumimoji="0" lang="en-US" altLang="zh-CN" kern="1200" cap="none" spc="0" normalizeH="0" baseline="0" noProof="0">
                <a:latin typeface="Arial" panose="020B0604020202020204" pitchFamily="34" charset="0"/>
                <a:ea typeface="宋体" panose="02010600030101010101" pitchFamily="2" charset="-122"/>
                <a:cs typeface="+mn-cs"/>
              </a:rPr>
              <a:t>   </a:t>
            </a:r>
            <a:r>
              <a:rPr kumimoji="0" lang="zh-CN" altLang="en-US" kern="1200" cap="none" spc="0" normalizeH="0" baseline="0" noProof="0">
                <a:latin typeface="Arial" panose="020B0604020202020204" pitchFamily="34" charset="0"/>
                <a:ea typeface="宋体" panose="02010600030101010101" pitchFamily="2" charset="-122"/>
                <a:cs typeface="+mn-cs"/>
              </a:rPr>
              <a:t>：放置圆弧（中心）</a:t>
            </a:r>
            <a:endParaRPr kumimoji="0" lang="en-US" altLang="zh-CN" kern="1200" cap="none" spc="0" normalizeH="0" baseline="0" noProof="0">
              <a:latin typeface="Arial" panose="020B0604020202020204" pitchFamily="34" charset="0"/>
              <a:ea typeface="宋体" panose="02010600030101010101" pitchFamily="2" charset="-122"/>
              <a:cs typeface="+mn-cs"/>
            </a:endParaRPr>
          </a:p>
          <a:p>
            <a:pPr marL="285750" marR="0" indent="-285750" defTabSz="914400">
              <a:buClrTx/>
              <a:buSzTx/>
              <a:buFont typeface="Arial" panose="020B0604020202020204" pitchFamily="34" charset="0"/>
              <a:buChar char="•"/>
              <a:defRPr/>
            </a:pPr>
            <a:r>
              <a:rPr kumimoji="0" lang="en-US" altLang="zh-CN" kern="1200" cap="none" spc="0" normalizeH="0" baseline="0" noProof="0">
                <a:latin typeface="Arial" panose="020B0604020202020204" pitchFamily="34" charset="0"/>
                <a:ea typeface="宋体" panose="02010600030101010101" pitchFamily="2" charset="-122"/>
                <a:cs typeface="+mn-cs"/>
              </a:rPr>
              <a:t>   </a:t>
            </a:r>
            <a:r>
              <a:rPr kumimoji="0" lang="zh-CN" altLang="en-US" kern="1200" cap="none" spc="0" normalizeH="0" baseline="0" noProof="0">
                <a:latin typeface="Arial" panose="020B0604020202020204" pitchFamily="34" charset="0"/>
                <a:ea typeface="宋体" panose="02010600030101010101" pitchFamily="2" charset="-122"/>
                <a:cs typeface="+mn-cs"/>
              </a:rPr>
              <a:t>：放置圆弧（边缘）</a:t>
            </a:r>
            <a:endParaRPr kumimoji="0" lang="en-US" altLang="zh-CN" kern="1200" cap="none" spc="0" normalizeH="0" baseline="0" noProof="0">
              <a:latin typeface="Arial" panose="020B0604020202020204" pitchFamily="34" charset="0"/>
              <a:ea typeface="宋体" panose="02010600030101010101" pitchFamily="2" charset="-122"/>
              <a:cs typeface="+mn-cs"/>
            </a:endParaRPr>
          </a:p>
          <a:p>
            <a:pPr marL="285750" marR="0" indent="-285750" defTabSz="914400">
              <a:buClrTx/>
              <a:buSzTx/>
              <a:buFont typeface="Arial" panose="020B0604020202020204" pitchFamily="34" charset="0"/>
              <a:buChar char="•"/>
              <a:defRPr/>
            </a:pPr>
            <a:r>
              <a:rPr kumimoji="0" lang="en-US" altLang="zh-CN" kern="1200" cap="none" spc="0" normalizeH="0" baseline="0" noProof="0">
                <a:latin typeface="Arial" panose="020B0604020202020204" pitchFamily="34" charset="0"/>
                <a:ea typeface="宋体" panose="02010600030101010101" pitchFamily="2" charset="-122"/>
                <a:cs typeface="+mn-cs"/>
              </a:rPr>
              <a:t>   </a:t>
            </a:r>
            <a:r>
              <a:rPr kumimoji="0" lang="zh-CN" altLang="en-US" kern="1200" cap="none" spc="0" normalizeH="0" baseline="0" noProof="0">
                <a:latin typeface="Arial" panose="020B0604020202020204" pitchFamily="34" charset="0"/>
                <a:ea typeface="宋体" panose="02010600030101010101" pitchFamily="2" charset="-122"/>
                <a:cs typeface="+mn-cs"/>
              </a:rPr>
              <a:t>：放置圆弧（任意角度）</a:t>
            </a:r>
            <a:endParaRPr kumimoji="0" lang="en-US" altLang="zh-CN" kern="1200" cap="none" spc="0" normalizeH="0" baseline="0" noProof="0">
              <a:latin typeface="Arial" panose="020B0604020202020204" pitchFamily="34" charset="0"/>
              <a:ea typeface="宋体" panose="02010600030101010101" pitchFamily="2" charset="-122"/>
              <a:cs typeface="+mn-cs"/>
            </a:endParaRPr>
          </a:p>
          <a:p>
            <a:pPr marL="285750" marR="0" indent="-285750" defTabSz="914400">
              <a:buClrTx/>
              <a:buSzTx/>
              <a:buFont typeface="Arial" panose="020B0604020202020204" pitchFamily="34" charset="0"/>
              <a:buChar char="•"/>
              <a:defRPr/>
            </a:pPr>
            <a:r>
              <a:rPr kumimoji="0" lang="en-US" altLang="zh-CN" kern="1200" cap="none" spc="0" normalizeH="0" baseline="0" noProof="0">
                <a:latin typeface="Arial" panose="020B0604020202020204" pitchFamily="34" charset="0"/>
                <a:ea typeface="宋体" panose="02010600030101010101" pitchFamily="2" charset="-122"/>
                <a:cs typeface="+mn-cs"/>
              </a:rPr>
              <a:t>   </a:t>
            </a:r>
            <a:r>
              <a:rPr kumimoji="0" lang="zh-CN" altLang="en-US" kern="1200" cap="none" spc="0" normalizeH="0" baseline="0" noProof="0">
                <a:latin typeface="Arial" panose="020B0604020202020204" pitchFamily="34" charset="0"/>
                <a:ea typeface="宋体" panose="02010600030101010101" pitchFamily="2" charset="-122"/>
                <a:cs typeface="+mn-cs"/>
              </a:rPr>
              <a:t>：放置圆</a:t>
            </a:r>
            <a:endParaRPr kumimoji="0" lang="en-US" altLang="zh-CN" kern="1200" cap="none" spc="0" normalizeH="0" baseline="0" noProof="0">
              <a:latin typeface="Arial" panose="020B0604020202020204" pitchFamily="34" charset="0"/>
              <a:ea typeface="宋体" panose="02010600030101010101" pitchFamily="2" charset="-122"/>
              <a:cs typeface="+mn-cs"/>
            </a:endParaRPr>
          </a:p>
          <a:p>
            <a:pPr marL="285750" marR="0" indent="-285750" defTabSz="914400">
              <a:buClrTx/>
              <a:buSzTx/>
              <a:buFont typeface="Arial" panose="020B0604020202020204" pitchFamily="34" charset="0"/>
              <a:buChar char="•"/>
              <a:defRPr/>
            </a:pPr>
            <a:r>
              <a:rPr kumimoji="0" lang="en-US" altLang="zh-CN" kern="1200" cap="none" spc="0" normalizeH="0" baseline="0" noProof="0">
                <a:latin typeface="Arial" panose="020B0604020202020204" pitchFamily="34" charset="0"/>
                <a:ea typeface="宋体" panose="02010600030101010101" pitchFamily="2" charset="-122"/>
                <a:cs typeface="+mn-cs"/>
              </a:rPr>
              <a:t>   </a:t>
            </a:r>
            <a:r>
              <a:rPr kumimoji="0" lang="zh-CN" altLang="en-US" kern="1200" cap="none" spc="0" normalizeH="0" baseline="0" noProof="0">
                <a:latin typeface="Arial" panose="020B0604020202020204" pitchFamily="34" charset="0"/>
                <a:ea typeface="宋体" panose="02010600030101010101" pitchFamily="2" charset="-122"/>
                <a:cs typeface="+mn-cs"/>
              </a:rPr>
              <a:t>：放置填充</a:t>
            </a:r>
            <a:endParaRPr kumimoji="0" lang="en-US" altLang="zh-CN" kern="1200" cap="none" spc="0" normalizeH="0" baseline="0" noProof="0">
              <a:latin typeface="Arial" panose="020B0604020202020204" pitchFamily="34" charset="0"/>
              <a:ea typeface="宋体" panose="02010600030101010101" pitchFamily="2" charset="-122"/>
              <a:cs typeface="+mn-cs"/>
            </a:endParaRPr>
          </a:p>
          <a:p>
            <a:pPr marL="285750" marR="0" indent="-285750" defTabSz="914400">
              <a:buClrTx/>
              <a:buSzTx/>
              <a:buFont typeface="Arial" panose="020B0604020202020204" pitchFamily="34" charset="0"/>
              <a:buChar char="•"/>
              <a:defRPr/>
            </a:pPr>
            <a:r>
              <a:rPr kumimoji="0" lang="en-US" altLang="zh-CN" kern="1200" cap="none" spc="0" normalizeH="0" baseline="0" noProof="0">
                <a:latin typeface="Arial" panose="020B0604020202020204" pitchFamily="34" charset="0"/>
                <a:ea typeface="宋体" panose="02010600030101010101" pitchFamily="2" charset="-122"/>
                <a:cs typeface="+mn-cs"/>
              </a:rPr>
              <a:t>   </a:t>
            </a:r>
            <a:r>
              <a:rPr kumimoji="0" lang="zh-CN" altLang="en-US" kern="1200" cap="none" spc="0" normalizeH="0" baseline="0" noProof="0">
                <a:latin typeface="Arial" panose="020B0604020202020204" pitchFamily="34" charset="0"/>
                <a:ea typeface="宋体" panose="02010600030101010101" pitchFamily="2" charset="-122"/>
                <a:cs typeface="+mn-cs"/>
              </a:rPr>
              <a:t>：阵列式粘贴</a:t>
            </a:r>
            <a:endParaRPr kumimoji="0" lang="en-US" altLang="zh-CN" kern="1200" cap="none" spc="0" normalizeH="0" baseline="0" noProof="0">
              <a:latin typeface="Arial" panose="020B0604020202020204" pitchFamily="34" charset="0"/>
              <a:ea typeface="宋体" panose="02010600030101010101" pitchFamily="2" charset="-122"/>
              <a:cs typeface="+mn-cs"/>
            </a:endParaRPr>
          </a:p>
          <a:p>
            <a:pPr marR="0" defTabSz="914400">
              <a:buClrTx/>
              <a:buSzTx/>
              <a:buFontTx/>
              <a:buNone/>
              <a:defRPr/>
            </a:pPr>
            <a:endParaRPr kumimoji="0" lang="en-US" altLang="zh-CN" kern="1200" cap="none" spc="0" normalizeH="0" baseline="0" noProof="0">
              <a:latin typeface="Arial" panose="020B0604020202020204" pitchFamily="34" charset="0"/>
              <a:ea typeface="宋体" panose="02010600030101010101" pitchFamily="2" charset="-122"/>
              <a:cs typeface="+mn-cs"/>
            </a:endParaRPr>
          </a:p>
        </p:txBody>
      </p:sp>
      <p:pic>
        <p:nvPicPr>
          <p:cNvPr id="28679" name="图片 8"/>
          <p:cNvPicPr>
            <a:picLocks noChangeAspect="1"/>
          </p:cNvPicPr>
          <p:nvPr/>
        </p:nvPicPr>
        <p:blipFill>
          <a:blip r:embed="rId2"/>
          <a:stretch>
            <a:fillRect/>
          </a:stretch>
        </p:blipFill>
        <p:spPr>
          <a:xfrm>
            <a:off x="7048818" y="3093085"/>
            <a:ext cx="257175" cy="2630488"/>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6134735"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1.手工制作封装</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手工制作封装的操作步骤如下：</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（1）执行菜单栏中“文件”→“新的”→“库”→“PCB元件库”命令。在PCB元件库编辑界面会出现如图3-33所示一个新的名为PcbLib1.PcbLib的库文件和一个名为PCBCOMPONENT_1的空白图纸。</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（2）单击工具栏左上角的保存按钮或者按快捷键Ctrl+S，将库文件保存并更名为Leonardo.PCBLib。</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（3）双击PCBCOMPONENT_1，可以更改元件的名称，如图3-34所示。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sym typeface="+mn-ea"/>
              </a:rPr>
              <a:t>（</a:t>
            </a:r>
            <a:r>
              <a:rPr lang="en-US" altLang="zh-CN" sz="2000" dirty="0">
                <a:latin typeface="Arial" panose="020B0604020202020204" pitchFamily="34" charset="0"/>
                <a:cs typeface="Arial" panose="020B0604020202020204" pitchFamily="34" charset="0"/>
                <a:sym typeface="+mn-ea"/>
              </a:rPr>
              <a:t>4</a:t>
            </a:r>
            <a:r>
              <a:rPr lang="zh-CN" altLang="zh-CN" sz="2000" dirty="0">
                <a:latin typeface="Arial" panose="020B0604020202020204" pitchFamily="34" charset="0"/>
                <a:cs typeface="Arial" panose="020B0604020202020204" pitchFamily="34" charset="0"/>
                <a:sym typeface="+mn-ea"/>
              </a:rPr>
              <a:t>）下载相应的数据手册，此处以</a:t>
            </a:r>
            <a:r>
              <a:rPr lang="en-US" altLang="zh-CN" sz="2000" dirty="0">
                <a:latin typeface="Arial" panose="020B0604020202020204" pitchFamily="34" charset="0"/>
                <a:cs typeface="Arial" panose="020B0604020202020204" pitchFamily="34" charset="0"/>
                <a:sym typeface="+mn-ea"/>
              </a:rPr>
              <a:t>LMV358</a:t>
            </a:r>
            <a:r>
              <a:rPr lang="zh-CN" altLang="zh-CN" sz="2000" dirty="0">
                <a:latin typeface="Arial" panose="020B0604020202020204" pitchFamily="34" charset="0"/>
                <a:cs typeface="Arial" panose="020B0604020202020204" pitchFamily="34" charset="0"/>
                <a:sym typeface="+mn-ea"/>
              </a:rPr>
              <a:t>芯片和</a:t>
            </a:r>
            <a:r>
              <a:rPr lang="en-US" altLang="zh-CN" sz="2000" dirty="0">
                <a:latin typeface="Arial" panose="020B0604020202020204" pitchFamily="34" charset="0"/>
                <a:cs typeface="Arial" panose="020B0604020202020204" pitchFamily="34" charset="0"/>
                <a:sym typeface="+mn-ea"/>
              </a:rPr>
              <a:t>DC005</a:t>
            </a:r>
            <a:r>
              <a:rPr lang="zh-CN" altLang="zh-CN" sz="2000" dirty="0">
                <a:latin typeface="Arial" panose="020B0604020202020204" pitchFamily="34" charset="0"/>
                <a:cs typeface="Arial" panose="020B0604020202020204" pitchFamily="34" charset="0"/>
                <a:sym typeface="+mn-ea"/>
              </a:rPr>
              <a:t>电源座子为例，进行手工创建封装的详细介绍，</a:t>
            </a:r>
            <a:r>
              <a:rPr lang="en-US" altLang="zh-CN" sz="2000" dirty="0">
                <a:latin typeface="Arial" panose="020B0604020202020204" pitchFamily="34" charset="0"/>
                <a:cs typeface="Arial" panose="020B0604020202020204" pitchFamily="34" charset="0"/>
                <a:sym typeface="+mn-ea"/>
              </a:rPr>
              <a:t>LMV358</a:t>
            </a:r>
            <a:r>
              <a:rPr lang="zh-CN" altLang="zh-CN" sz="2000" dirty="0">
                <a:latin typeface="Arial" panose="020B0604020202020204" pitchFamily="34" charset="0"/>
                <a:cs typeface="Arial" panose="020B0604020202020204" pitchFamily="34" charset="0"/>
                <a:sym typeface="+mn-ea"/>
              </a:rPr>
              <a:t>芯片的规格书如图</a:t>
            </a:r>
            <a:r>
              <a:rPr lang="en-US" altLang="zh-CN" sz="2000" dirty="0">
                <a:latin typeface="Arial" panose="020B0604020202020204" pitchFamily="34" charset="0"/>
                <a:cs typeface="Arial" panose="020B0604020202020204" pitchFamily="34" charset="0"/>
                <a:sym typeface="+mn-ea"/>
              </a:rPr>
              <a:t>3-35</a:t>
            </a:r>
            <a:r>
              <a:rPr lang="zh-CN" altLang="zh-CN" sz="2000" dirty="0">
                <a:latin typeface="Arial" panose="020B0604020202020204" pitchFamily="34" charset="0"/>
                <a:cs typeface="Arial" panose="020B0604020202020204" pitchFamily="34" charset="0"/>
                <a:sym typeface="+mn-ea"/>
              </a:rPr>
              <a:t>所示。</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封装制作</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9701" name="图片 7"/>
          <p:cNvPicPr>
            <a:picLocks noChangeAspect="1"/>
          </p:cNvPicPr>
          <p:nvPr/>
        </p:nvPicPr>
        <p:blipFill>
          <a:blip r:embed="rId1"/>
          <a:stretch>
            <a:fillRect/>
          </a:stretch>
        </p:blipFill>
        <p:spPr>
          <a:xfrm>
            <a:off x="6885940" y="1566545"/>
            <a:ext cx="2797175" cy="2109788"/>
          </a:xfrm>
          <a:prstGeom prst="rect">
            <a:avLst/>
          </a:prstGeom>
          <a:noFill/>
          <a:ln w="9525">
            <a:noFill/>
          </a:ln>
        </p:spPr>
      </p:pic>
      <p:pic>
        <p:nvPicPr>
          <p:cNvPr id="29702" name="图片 10"/>
          <p:cNvPicPr>
            <a:picLocks noChangeAspect="1"/>
          </p:cNvPicPr>
          <p:nvPr/>
        </p:nvPicPr>
        <p:blipFill>
          <a:blip r:embed="rId2"/>
          <a:stretch>
            <a:fillRect/>
          </a:stretch>
        </p:blipFill>
        <p:spPr>
          <a:xfrm>
            <a:off x="6885623" y="4042410"/>
            <a:ext cx="4030662" cy="1668463"/>
          </a:xfrm>
          <a:prstGeom prst="rect">
            <a:avLst/>
          </a:prstGeom>
          <a:noFill/>
          <a:ln w="9525">
            <a:noFill/>
          </a:ln>
        </p:spPr>
      </p:pic>
      <p:sp>
        <p:nvSpPr>
          <p:cNvPr id="29703" name="文本框 11"/>
          <p:cNvSpPr txBox="1"/>
          <p:nvPr/>
        </p:nvSpPr>
        <p:spPr>
          <a:xfrm>
            <a:off x="6885623" y="3614738"/>
            <a:ext cx="2690812" cy="33718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en-US" sz="1600" dirty="0">
                <a:latin typeface="Arial" panose="020B0604020202020204" pitchFamily="34" charset="0"/>
              </a:rPr>
              <a:t>图 </a:t>
            </a:r>
            <a:r>
              <a:rPr lang="en-US" altLang="zh-CN" sz="1600" dirty="0">
                <a:latin typeface="Arial" panose="020B0604020202020204" pitchFamily="34" charset="0"/>
              </a:rPr>
              <a:t>3-33  </a:t>
            </a:r>
            <a:r>
              <a:rPr lang="zh-CN" altLang="en-US" sz="1600" dirty="0">
                <a:latin typeface="Arial" panose="020B0604020202020204" pitchFamily="34" charset="0"/>
              </a:rPr>
              <a:t>新建</a:t>
            </a:r>
            <a:r>
              <a:rPr lang="en-US" altLang="zh-CN" sz="1600" dirty="0">
                <a:latin typeface="Arial" panose="020B0604020202020204" pitchFamily="34" charset="0"/>
              </a:rPr>
              <a:t>PCB</a:t>
            </a:r>
            <a:r>
              <a:rPr lang="zh-CN" altLang="en-US" sz="1600" dirty="0">
                <a:latin typeface="Arial" panose="020B0604020202020204" pitchFamily="34" charset="0"/>
              </a:rPr>
              <a:t>库文件</a:t>
            </a:r>
            <a:endParaRPr lang="zh-CN" altLang="en-US" sz="1600" dirty="0">
              <a:latin typeface="Arial" panose="020B0604020202020204" pitchFamily="34" charset="0"/>
            </a:endParaRPr>
          </a:p>
        </p:txBody>
      </p:sp>
      <p:sp>
        <p:nvSpPr>
          <p:cNvPr id="29704" name="文本框 12"/>
          <p:cNvSpPr txBox="1"/>
          <p:nvPr/>
        </p:nvSpPr>
        <p:spPr>
          <a:xfrm>
            <a:off x="6885940" y="5711190"/>
            <a:ext cx="2538095"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en-US" sz="1600" dirty="0">
                <a:latin typeface="Arial" panose="020B0604020202020204" pitchFamily="34" charset="0"/>
              </a:rPr>
              <a:t>图 </a:t>
            </a:r>
            <a:r>
              <a:rPr lang="en-US" altLang="zh-CN" sz="1600" dirty="0">
                <a:latin typeface="Arial" panose="020B0604020202020204" pitchFamily="34" charset="0"/>
              </a:rPr>
              <a:t>3-34  </a:t>
            </a:r>
            <a:r>
              <a:rPr lang="zh-CN" altLang="en-US" sz="1600" dirty="0">
                <a:latin typeface="Arial" panose="020B0604020202020204" pitchFamily="34" charset="0"/>
              </a:rPr>
              <a:t>更改元件名称</a:t>
            </a:r>
            <a:endParaRPr lang="zh-CN" altLang="en-US" sz="1600" dirty="0">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4772025" y="6263640"/>
            <a:ext cx="2646680" cy="422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1800" dirty="0" smtClean="0"/>
              <a:t>图 3-35 LMV358封装尺寸</a:t>
            </a:r>
            <a:endParaRPr lang="zh-CN" altLang="zh-CN" sz="1800" dirty="0" smtClean="0"/>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封装制作</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30725" name="图片 3"/>
          <p:cNvPicPr>
            <a:picLocks noChangeAspect="1"/>
          </p:cNvPicPr>
          <p:nvPr/>
        </p:nvPicPr>
        <p:blipFill>
          <a:blip r:embed="rId1"/>
          <a:stretch>
            <a:fillRect/>
          </a:stretch>
        </p:blipFill>
        <p:spPr>
          <a:xfrm>
            <a:off x="1858645" y="1121410"/>
            <a:ext cx="8474075" cy="498602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800227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（5）执行菜单栏中“放置”→“焊盘”命令，在放置焊盘状态下按Tab键设置焊盘属性，因为该元件是表面贴片元件，所以焊盘的属性设置如图3-36所示。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（6）从图3-35可以了解到纵向焊盘的中心到中心间距为0.65mm,横向间距为4.225mm,按照规格书所示的管脚序号和间距一一摆放焊盘。放置焊盘通常可以通过以下两种方法来实现焊盘的精准定位：</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①获得X/Y偏移量移动选中对象，如图3-37所示。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②通过输入X/Y坐标移动对象，如图3-38所示。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通常，使用以上两种方法都可以达到快速精准定位焊盘位置的效果，放置所有焊盘后的效果如图3-39所示。</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封装制作</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31749" name="图片 5"/>
          <p:cNvPicPr>
            <a:picLocks noChangeAspect="1"/>
          </p:cNvPicPr>
          <p:nvPr/>
        </p:nvPicPr>
        <p:blipFill>
          <a:blip r:embed="rId1"/>
          <a:stretch>
            <a:fillRect/>
          </a:stretch>
        </p:blipFill>
        <p:spPr>
          <a:xfrm>
            <a:off x="8823643" y="1404620"/>
            <a:ext cx="2422525" cy="4465638"/>
          </a:xfrm>
          <a:prstGeom prst="rect">
            <a:avLst/>
          </a:prstGeom>
          <a:noFill/>
          <a:ln w="9525">
            <a:noFill/>
          </a:ln>
        </p:spPr>
      </p:pic>
      <p:pic>
        <p:nvPicPr>
          <p:cNvPr id="31750" name="图片 7"/>
          <p:cNvPicPr>
            <a:picLocks noChangeAspect="1"/>
          </p:cNvPicPr>
          <p:nvPr/>
        </p:nvPicPr>
        <p:blipFill>
          <a:blip r:embed="rId2"/>
          <a:stretch>
            <a:fillRect/>
          </a:stretch>
        </p:blipFill>
        <p:spPr>
          <a:xfrm>
            <a:off x="694055" y="4670425"/>
            <a:ext cx="2119313" cy="1722438"/>
          </a:xfrm>
          <a:prstGeom prst="rect">
            <a:avLst/>
          </a:prstGeom>
          <a:noFill/>
          <a:ln w="9525">
            <a:noFill/>
          </a:ln>
        </p:spPr>
      </p:pic>
      <p:pic>
        <p:nvPicPr>
          <p:cNvPr id="31751" name="图片 9"/>
          <p:cNvPicPr>
            <a:picLocks noChangeAspect="1"/>
          </p:cNvPicPr>
          <p:nvPr/>
        </p:nvPicPr>
        <p:blipFill>
          <a:blip r:embed="rId3"/>
          <a:stretch>
            <a:fillRect/>
          </a:stretch>
        </p:blipFill>
        <p:spPr>
          <a:xfrm>
            <a:off x="3656965" y="4670425"/>
            <a:ext cx="2786380" cy="1715770"/>
          </a:xfrm>
          <a:prstGeom prst="rect">
            <a:avLst/>
          </a:prstGeom>
          <a:noFill/>
          <a:ln w="9525">
            <a:noFill/>
          </a:ln>
        </p:spPr>
      </p:pic>
      <p:sp>
        <p:nvSpPr>
          <p:cNvPr id="31752" name="文本框 10"/>
          <p:cNvSpPr txBox="1"/>
          <p:nvPr/>
        </p:nvSpPr>
        <p:spPr>
          <a:xfrm>
            <a:off x="9049703" y="5870258"/>
            <a:ext cx="2576512" cy="33718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zh-CN" sz="1600" dirty="0">
                <a:latin typeface="Arial" panose="020B0604020202020204" pitchFamily="34" charset="0"/>
              </a:rPr>
              <a:t>图</a:t>
            </a:r>
            <a:r>
              <a:rPr lang="en-US" altLang="zh-CN" sz="1600" dirty="0">
                <a:latin typeface="Arial" panose="020B0604020202020204" pitchFamily="34" charset="0"/>
              </a:rPr>
              <a:t> 3-36  </a:t>
            </a:r>
            <a:r>
              <a:rPr lang="zh-CN" altLang="en-US" sz="1600" dirty="0">
                <a:latin typeface="Arial" panose="020B0604020202020204" pitchFamily="34" charset="0"/>
              </a:rPr>
              <a:t>焊盘属性设置</a:t>
            </a:r>
            <a:endParaRPr lang="zh-CN" altLang="en-US" sz="1600" dirty="0">
              <a:latin typeface="Arial" panose="020B0604020202020204" pitchFamily="34" charset="0"/>
            </a:endParaRPr>
          </a:p>
        </p:txBody>
      </p:sp>
      <p:sp>
        <p:nvSpPr>
          <p:cNvPr id="31753" name="文本框 12"/>
          <p:cNvSpPr txBox="1"/>
          <p:nvPr/>
        </p:nvSpPr>
        <p:spPr>
          <a:xfrm>
            <a:off x="694055" y="6431598"/>
            <a:ext cx="2592388" cy="33718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zh-CN" sz="1600" dirty="0">
                <a:latin typeface="Arial" panose="020B0604020202020204" pitchFamily="34" charset="0"/>
              </a:rPr>
              <a:t>图</a:t>
            </a:r>
            <a:r>
              <a:rPr lang="en-US" altLang="zh-CN" sz="1600" dirty="0">
                <a:latin typeface="Arial" panose="020B0604020202020204" pitchFamily="34" charset="0"/>
              </a:rPr>
              <a:t> 3-37 </a:t>
            </a:r>
            <a:r>
              <a:rPr lang="zh-CN" altLang="en-US" sz="1600" dirty="0">
                <a:latin typeface="Arial" panose="020B0604020202020204" pitchFamily="34" charset="0"/>
              </a:rPr>
              <a:t>获得</a:t>
            </a:r>
            <a:r>
              <a:rPr lang="en-US" altLang="zh-CN" sz="1600" dirty="0">
                <a:latin typeface="Arial" panose="020B0604020202020204" pitchFamily="34" charset="0"/>
              </a:rPr>
              <a:t>X/Y</a:t>
            </a:r>
            <a:r>
              <a:rPr lang="zh-CN" altLang="en-US" sz="1600" dirty="0">
                <a:latin typeface="Arial" panose="020B0604020202020204" pitchFamily="34" charset="0"/>
              </a:rPr>
              <a:t>偏移量</a:t>
            </a:r>
            <a:endParaRPr lang="zh-CN" altLang="en-US" sz="1600" dirty="0">
              <a:latin typeface="Arial" panose="020B0604020202020204" pitchFamily="34" charset="0"/>
            </a:endParaRPr>
          </a:p>
        </p:txBody>
      </p:sp>
      <p:sp>
        <p:nvSpPr>
          <p:cNvPr id="31754" name="文本框 13"/>
          <p:cNvSpPr txBox="1"/>
          <p:nvPr/>
        </p:nvSpPr>
        <p:spPr>
          <a:xfrm>
            <a:off x="3656965" y="6431915"/>
            <a:ext cx="3019425"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zh-CN" sz="1600" dirty="0">
                <a:latin typeface="Arial" panose="020B0604020202020204" pitchFamily="34" charset="0"/>
              </a:rPr>
              <a:t>图</a:t>
            </a:r>
            <a:r>
              <a:rPr lang="en-US" altLang="zh-CN" sz="1600" dirty="0">
                <a:latin typeface="Arial" panose="020B0604020202020204" pitchFamily="34" charset="0"/>
              </a:rPr>
              <a:t> 3-38  </a:t>
            </a:r>
            <a:r>
              <a:rPr lang="zh-CN" altLang="en-US" sz="1600" dirty="0">
                <a:latin typeface="Arial" panose="020B0604020202020204" pitchFamily="34" charset="0"/>
              </a:rPr>
              <a:t>输入</a:t>
            </a:r>
            <a:r>
              <a:rPr lang="en-US" altLang="zh-CN" sz="1600" dirty="0">
                <a:latin typeface="Arial" panose="020B0604020202020204" pitchFamily="34" charset="0"/>
              </a:rPr>
              <a:t>X/Y</a:t>
            </a:r>
            <a:r>
              <a:rPr lang="zh-CN" altLang="en-US" sz="1600" dirty="0">
                <a:latin typeface="Arial" panose="020B0604020202020204" pitchFamily="34" charset="0"/>
              </a:rPr>
              <a:t>坐标移动对象</a:t>
            </a:r>
            <a:endParaRPr lang="zh-CN" altLang="en-US" sz="1600" dirty="0">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7132955"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（7）在顶层丝印层（TopOverlayer）绘制元件丝印，丝印框的绘制按照上文放置线条的方法，根据器件规格书的尺寸绘制出元件的丝印框，线宽一般使用0.2mm。</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（8）放置元件原点，按快捷键E+F+C将器件原点定在元件中心。</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（9）双击PCB Library列表中相对应的元件，可以修改封装名及描述信息等，如图3-40所示。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（10）到此，检查以上参数无误后即完成了手工创建封装的步骤，如图3-41所示。</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封装制作</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33797" name="图片 6"/>
          <p:cNvPicPr>
            <a:picLocks noChangeAspect="1"/>
          </p:cNvPicPr>
          <p:nvPr/>
        </p:nvPicPr>
        <p:blipFill>
          <a:blip r:embed="rId1"/>
          <a:stretch>
            <a:fillRect/>
          </a:stretch>
        </p:blipFill>
        <p:spPr>
          <a:xfrm>
            <a:off x="2194243" y="3660775"/>
            <a:ext cx="3497262" cy="1447800"/>
          </a:xfrm>
          <a:prstGeom prst="rect">
            <a:avLst/>
          </a:prstGeom>
          <a:noFill/>
          <a:ln w="9525">
            <a:noFill/>
          </a:ln>
        </p:spPr>
      </p:pic>
      <p:sp>
        <p:nvSpPr>
          <p:cNvPr id="33802" name="文本框 17"/>
          <p:cNvSpPr txBox="1"/>
          <p:nvPr/>
        </p:nvSpPr>
        <p:spPr>
          <a:xfrm>
            <a:off x="2595880" y="5108575"/>
            <a:ext cx="2694940"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en-US" sz="1600" dirty="0">
                <a:latin typeface="Arial" panose="020B0604020202020204" pitchFamily="34" charset="0"/>
              </a:rPr>
              <a:t>图 </a:t>
            </a:r>
            <a:r>
              <a:rPr lang="en-US" altLang="zh-CN" sz="1600" dirty="0">
                <a:latin typeface="Arial" panose="020B0604020202020204" pitchFamily="34" charset="0"/>
              </a:rPr>
              <a:t>3-40  </a:t>
            </a:r>
            <a:r>
              <a:rPr lang="zh-CN" altLang="en-US" sz="1600" dirty="0">
                <a:latin typeface="Arial" panose="020B0604020202020204" pitchFamily="34" charset="0"/>
              </a:rPr>
              <a:t>修改元件描述信息</a:t>
            </a:r>
            <a:endParaRPr lang="zh-CN" altLang="en-US" sz="1600" dirty="0">
              <a:latin typeface="Arial" panose="020B0604020202020204" pitchFamily="34" charset="0"/>
            </a:endParaRPr>
          </a:p>
        </p:txBody>
      </p:sp>
      <p:pic>
        <p:nvPicPr>
          <p:cNvPr id="33796" name="图片 3"/>
          <p:cNvPicPr>
            <a:picLocks noChangeAspect="1"/>
          </p:cNvPicPr>
          <p:nvPr/>
        </p:nvPicPr>
        <p:blipFill>
          <a:blip r:embed="rId2"/>
          <a:stretch>
            <a:fillRect/>
          </a:stretch>
        </p:blipFill>
        <p:spPr>
          <a:xfrm>
            <a:off x="7707630" y="1313815"/>
            <a:ext cx="3836988" cy="1903413"/>
          </a:xfrm>
          <a:prstGeom prst="rect">
            <a:avLst/>
          </a:prstGeom>
          <a:noFill/>
          <a:ln w="9525">
            <a:noFill/>
          </a:ln>
        </p:spPr>
      </p:pic>
      <p:pic>
        <p:nvPicPr>
          <p:cNvPr id="33798" name="图片 11"/>
          <p:cNvPicPr>
            <a:picLocks noChangeAspect="1"/>
          </p:cNvPicPr>
          <p:nvPr/>
        </p:nvPicPr>
        <p:blipFill>
          <a:blip r:embed="rId3"/>
          <a:stretch>
            <a:fillRect/>
          </a:stretch>
        </p:blipFill>
        <p:spPr>
          <a:xfrm>
            <a:off x="8047990" y="3654743"/>
            <a:ext cx="3495675" cy="2201862"/>
          </a:xfrm>
          <a:prstGeom prst="rect">
            <a:avLst/>
          </a:prstGeom>
          <a:noFill/>
          <a:ln w="9525">
            <a:noFill/>
          </a:ln>
        </p:spPr>
      </p:pic>
      <p:sp>
        <p:nvSpPr>
          <p:cNvPr id="33801" name="文本框 16"/>
          <p:cNvSpPr txBox="1"/>
          <p:nvPr/>
        </p:nvSpPr>
        <p:spPr>
          <a:xfrm>
            <a:off x="8547418" y="3217228"/>
            <a:ext cx="2497137" cy="33718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en-US" sz="1600" dirty="0">
                <a:latin typeface="Arial" panose="020B0604020202020204" pitchFamily="34" charset="0"/>
              </a:rPr>
              <a:t>图 </a:t>
            </a:r>
            <a:r>
              <a:rPr lang="en-US" altLang="zh-CN" sz="1600" dirty="0">
                <a:latin typeface="Arial" panose="020B0604020202020204" pitchFamily="34" charset="0"/>
              </a:rPr>
              <a:t>3-39  </a:t>
            </a:r>
            <a:r>
              <a:rPr lang="zh-CN" altLang="en-US" sz="1600" dirty="0">
                <a:latin typeface="Arial" panose="020B0604020202020204" pitchFamily="34" charset="0"/>
              </a:rPr>
              <a:t>放置所有焊盘</a:t>
            </a:r>
            <a:endParaRPr lang="zh-CN" altLang="en-US" sz="1600" dirty="0">
              <a:latin typeface="Arial" panose="020B0604020202020204" pitchFamily="34" charset="0"/>
            </a:endParaRPr>
          </a:p>
        </p:txBody>
      </p:sp>
      <p:sp>
        <p:nvSpPr>
          <p:cNvPr id="33803" name="文本框 18"/>
          <p:cNvSpPr txBox="1"/>
          <p:nvPr/>
        </p:nvSpPr>
        <p:spPr>
          <a:xfrm>
            <a:off x="8704580" y="5856605"/>
            <a:ext cx="2253615"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en-US" sz="1600" dirty="0">
                <a:latin typeface="Arial" panose="020B0604020202020204" pitchFamily="34" charset="0"/>
              </a:rPr>
              <a:t>图 </a:t>
            </a:r>
            <a:r>
              <a:rPr lang="en-US" altLang="zh-CN" sz="1600" dirty="0">
                <a:latin typeface="Arial" panose="020B0604020202020204" pitchFamily="34" charset="0"/>
              </a:rPr>
              <a:t>3-41  </a:t>
            </a:r>
            <a:r>
              <a:rPr lang="zh-CN" altLang="en-US" sz="1600" dirty="0">
                <a:latin typeface="Arial" panose="020B0604020202020204" pitchFamily="34" charset="0"/>
              </a:rPr>
              <a:t>创建好的封装</a:t>
            </a:r>
            <a:endParaRPr lang="zh-CN" altLang="en-US" sz="1600" dirty="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713613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2. IPC向导（元件向导）制作封装</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PCB元件库编辑器的工具菜单栏下拥有一个IPC Compliant Footprint Wizard命令,它可以根据元件数据手册填入封装参数，快速准确的创建一个元件封装，此处以一个SOP-8为例来详细介绍IPC向导创建封装的详细步骤。</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SOP-8封装规格书如右图所示。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smtClean="0">
              <a:latin typeface="Arial" panose="020B0604020202020204" pitchFamily="34" charset="0"/>
              <a:cs typeface="Arial" panose="020B0604020202020204" pitchFamily="34" charset="0"/>
              <a:sym typeface="+mn-ea"/>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sym typeface="+mn-ea"/>
              </a:rPr>
              <a:t>（1）在PCB元件库编辑界面执行菜单栏中“工具”→IPC Compliant Footprint Wizard命令，弹出PCB元件库向导</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sym typeface="+mn-ea"/>
              </a:rPr>
              <a:t>（2）单击Next按钮，选择相对应的封装类型，这里选择SOP系列,如图3-44所示。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sym typeface="+mn-ea"/>
              </a:rPr>
              <a:t>（3）选择好封装类型之后，单击Next按钮，在参数信息里面根据图3-42所示的芯片规格书输入对应的参数，如图3-45所示。</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封装制作</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35845" name="图片 4"/>
          <p:cNvPicPr>
            <a:picLocks noChangeAspect="1"/>
          </p:cNvPicPr>
          <p:nvPr/>
        </p:nvPicPr>
        <p:blipFill>
          <a:blip r:embed="rId1"/>
          <a:stretch>
            <a:fillRect/>
          </a:stretch>
        </p:blipFill>
        <p:spPr>
          <a:xfrm>
            <a:off x="7899400" y="1649730"/>
            <a:ext cx="3232150" cy="4154488"/>
          </a:xfrm>
          <a:prstGeom prst="rect">
            <a:avLst/>
          </a:prstGeom>
          <a:noFill/>
          <a:ln w="9525">
            <a:noFill/>
          </a:ln>
        </p:spPr>
      </p:pic>
      <p:sp>
        <p:nvSpPr>
          <p:cNvPr id="35847" name="文本框 7"/>
          <p:cNvSpPr txBox="1"/>
          <p:nvPr/>
        </p:nvSpPr>
        <p:spPr>
          <a:xfrm>
            <a:off x="8300720" y="5926455"/>
            <a:ext cx="2430145"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en-US" sz="1600" dirty="0">
                <a:latin typeface="Arial" panose="020B0604020202020204" pitchFamily="34" charset="0"/>
              </a:rPr>
              <a:t>图 </a:t>
            </a:r>
            <a:r>
              <a:rPr lang="en-US" altLang="zh-CN" sz="1600" dirty="0">
                <a:latin typeface="Arial" panose="020B0604020202020204" pitchFamily="34" charset="0"/>
              </a:rPr>
              <a:t>3-42  SOP-8</a:t>
            </a:r>
            <a:r>
              <a:rPr lang="zh-CN" altLang="en-US" sz="1600" dirty="0">
                <a:latin typeface="Arial" panose="020B0604020202020204" pitchFamily="34" charset="0"/>
              </a:rPr>
              <a:t>数据手册</a:t>
            </a:r>
            <a:endParaRPr lang="zh-CN" altLang="en-US" sz="1600" dirty="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555308" y="1106170"/>
            <a:ext cx="11081385" cy="5567045"/>
          </a:xfrm>
          <a:prstGeom prst="roundRect">
            <a:avLst>
              <a:gd name="adj" fmla="val 3711"/>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120000"/>
              </a:lnSpc>
              <a:buFont typeface="Arial" panose="020B0604020202020204" pitchFamily="34" charset="0"/>
              <a:buChar char="•"/>
            </a:pPr>
            <a:r>
              <a:rPr sz="2800">
                <a:solidFill>
                  <a:schemeClr val="tx1"/>
                </a:solidFill>
                <a:latin typeface="Arial" panose="020B0604020202020204" pitchFamily="34" charset="0"/>
                <a:ea typeface="黑体" panose="02010609060101010101" pitchFamily="49" charset="-122"/>
                <a:cs typeface="Arial" panose="020B0604020202020204" pitchFamily="34" charset="0"/>
              </a:rPr>
              <a:t>元件的命名规范及归类</a:t>
            </a:r>
            <a:endParaRPr sz="280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lnSpc>
                <a:spcPct val="120000"/>
              </a:lnSpc>
              <a:buFont typeface="Arial" panose="020B0604020202020204" pitchFamily="34" charset="0"/>
              <a:buChar char="•"/>
            </a:pPr>
            <a:r>
              <a:rPr sz="2800">
                <a:solidFill>
                  <a:schemeClr val="tx1"/>
                </a:solidFill>
                <a:latin typeface="Arial" panose="020B0604020202020204" pitchFamily="34" charset="0"/>
                <a:ea typeface="黑体" panose="02010609060101010101" pitchFamily="49" charset="-122"/>
                <a:cs typeface="Arial" panose="020B0604020202020204" pitchFamily="34" charset="0"/>
              </a:rPr>
              <a:t>原理图库常用操作命令</a:t>
            </a:r>
            <a:endParaRPr sz="280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lnSpc>
                <a:spcPct val="120000"/>
              </a:lnSpc>
              <a:buFont typeface="Arial" panose="020B0604020202020204" pitchFamily="34" charset="0"/>
              <a:buChar char="•"/>
            </a:pPr>
            <a:r>
              <a:rPr sz="2800">
                <a:solidFill>
                  <a:schemeClr val="tx1"/>
                </a:solidFill>
                <a:latin typeface="Arial" panose="020B0604020202020204" pitchFamily="34" charset="0"/>
                <a:ea typeface="黑体" panose="02010609060101010101" pitchFamily="49" charset="-122"/>
                <a:cs typeface="Arial" panose="020B0604020202020204" pitchFamily="34" charset="0"/>
              </a:rPr>
              <a:t>元件符号的绘制方法</a:t>
            </a:r>
            <a:endParaRPr sz="280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lnSpc>
                <a:spcPct val="120000"/>
              </a:lnSpc>
              <a:buFont typeface="Arial" panose="020B0604020202020204" pitchFamily="34" charset="0"/>
              <a:buChar char="•"/>
            </a:pPr>
            <a:r>
              <a:rPr sz="2800">
                <a:solidFill>
                  <a:schemeClr val="tx1"/>
                </a:solidFill>
                <a:latin typeface="Arial" panose="020B0604020202020204" pitchFamily="34" charset="0"/>
                <a:ea typeface="黑体" panose="02010609060101010101" pitchFamily="49" charset="-122"/>
                <a:cs typeface="Arial" panose="020B0604020202020204" pitchFamily="34" charset="0"/>
              </a:rPr>
              <a:t>封装的命名和规范</a:t>
            </a:r>
            <a:endParaRPr sz="280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lnSpc>
                <a:spcPct val="120000"/>
              </a:lnSpc>
              <a:buFont typeface="Arial" panose="020B0604020202020204" pitchFamily="34" charset="0"/>
              <a:buChar char="•"/>
            </a:pPr>
            <a:r>
              <a:rPr sz="2800">
                <a:solidFill>
                  <a:schemeClr val="tx1"/>
                </a:solidFill>
                <a:latin typeface="Arial" panose="020B0604020202020204" pitchFamily="34" charset="0"/>
                <a:ea typeface="黑体" panose="02010609060101010101" pitchFamily="49" charset="-122"/>
                <a:cs typeface="Arial" panose="020B0604020202020204" pitchFamily="34" charset="0"/>
              </a:rPr>
              <a:t>PCB元件库的常用操作命令</a:t>
            </a:r>
            <a:endParaRPr sz="280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lnSpc>
                <a:spcPct val="120000"/>
              </a:lnSpc>
              <a:buFont typeface="Arial" panose="020B0604020202020204" pitchFamily="34" charset="0"/>
              <a:buChar char="•"/>
            </a:pPr>
            <a:r>
              <a:rPr sz="2800">
                <a:solidFill>
                  <a:schemeClr val="tx1"/>
                </a:solidFill>
                <a:latin typeface="Arial" panose="020B0604020202020204" pitchFamily="34" charset="0"/>
                <a:ea typeface="黑体" panose="02010609060101010101" pitchFamily="49" charset="-122"/>
                <a:cs typeface="Arial" panose="020B0604020202020204" pitchFamily="34" charset="0"/>
              </a:rPr>
              <a:t>封装制作</a:t>
            </a:r>
            <a:endParaRPr sz="280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lnSpc>
                <a:spcPct val="120000"/>
              </a:lnSpc>
              <a:buFont typeface="Arial" panose="020B0604020202020204" pitchFamily="34" charset="0"/>
              <a:buChar char="•"/>
            </a:pPr>
            <a:r>
              <a:rPr sz="2800">
                <a:solidFill>
                  <a:schemeClr val="tx1"/>
                </a:solidFill>
                <a:latin typeface="Arial" panose="020B0604020202020204" pitchFamily="34" charset="0"/>
                <a:ea typeface="黑体" panose="02010609060101010101" pitchFamily="49" charset="-122"/>
                <a:cs typeface="Arial" panose="020B0604020202020204" pitchFamily="34" charset="0"/>
              </a:rPr>
              <a:t>创建及导入3D元件</a:t>
            </a:r>
            <a:endParaRPr sz="280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lnSpc>
                <a:spcPct val="120000"/>
              </a:lnSpc>
              <a:buFont typeface="Arial" panose="020B0604020202020204" pitchFamily="34" charset="0"/>
              <a:buChar char="•"/>
            </a:pPr>
            <a:r>
              <a:rPr sz="2800">
                <a:solidFill>
                  <a:schemeClr val="tx1"/>
                </a:solidFill>
                <a:latin typeface="Arial" panose="020B0604020202020204" pitchFamily="34" charset="0"/>
                <a:ea typeface="黑体" panose="02010609060101010101" pitchFamily="49" charset="-122"/>
                <a:cs typeface="Arial" panose="020B0604020202020204" pitchFamily="34" charset="0"/>
              </a:rPr>
              <a:t>元件与封装的关联</a:t>
            </a:r>
            <a:endParaRPr sz="280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lnSpc>
                <a:spcPct val="120000"/>
              </a:lnSpc>
              <a:buFont typeface="Arial" panose="020B0604020202020204" pitchFamily="34" charset="0"/>
              <a:buChar char="•"/>
            </a:pPr>
            <a:r>
              <a:rPr sz="2800">
                <a:solidFill>
                  <a:schemeClr val="tx1"/>
                </a:solidFill>
                <a:latin typeface="Arial" panose="020B0604020202020204" pitchFamily="34" charset="0"/>
                <a:ea typeface="黑体" panose="02010609060101010101" pitchFamily="49" charset="-122"/>
                <a:cs typeface="Arial" panose="020B0604020202020204" pitchFamily="34" charset="0"/>
              </a:rPr>
              <a:t>封装管理器的使用</a:t>
            </a:r>
            <a:endParaRPr sz="2800">
              <a:solidFill>
                <a:schemeClr val="tx1"/>
              </a:solidFill>
              <a:latin typeface="Arial" panose="020B0604020202020204" pitchFamily="34" charset="0"/>
              <a:ea typeface="黑体" panose="02010609060101010101" pitchFamily="49" charset="-122"/>
              <a:cs typeface="Arial" panose="020B0604020202020204" pitchFamily="34" charset="0"/>
            </a:endParaRPr>
          </a:p>
          <a:p>
            <a:pPr marL="285750" indent="-285750">
              <a:lnSpc>
                <a:spcPct val="120000"/>
              </a:lnSpc>
              <a:buFont typeface="Arial" panose="020B0604020202020204" pitchFamily="34" charset="0"/>
              <a:buChar char="•"/>
            </a:pPr>
            <a:r>
              <a:rPr sz="2800">
                <a:solidFill>
                  <a:schemeClr val="tx1"/>
                </a:solidFill>
                <a:latin typeface="Arial" panose="020B0604020202020204" pitchFamily="34" charset="0"/>
                <a:ea typeface="黑体" panose="02010609060101010101" pitchFamily="49" charset="-122"/>
                <a:cs typeface="Arial" panose="020B0604020202020204" pitchFamily="34" charset="0"/>
              </a:rPr>
              <a:t>集成库的制作方法</a:t>
            </a:r>
            <a:endParaRPr sz="280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内容提要</a:t>
            </a:r>
            <a:endParaRPr lang="ru-RU" sz="2400" b="1" dirty="0">
              <a:solidFill>
                <a:srgbClr val="FFFFFF"/>
              </a:solidFill>
              <a:latin typeface="+mn-lt"/>
              <a:ea typeface="黑体" panose="02010609060101010101" pitchFamily="49" charset="-122"/>
              <a:cs typeface="Open Sans"/>
            </a:endParaRPr>
          </a:p>
        </p:txBody>
      </p:sp>
      <p:sp>
        <p:nvSpPr>
          <p:cNvPr id="6"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4772025" y="6263640"/>
            <a:ext cx="2646680" cy="422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1800" dirty="0" smtClean="0"/>
              <a:t>图 3-44  选择封装类型</a:t>
            </a:r>
            <a:endParaRPr lang="zh-CN" altLang="zh-CN" sz="1800" dirty="0" smtClean="0"/>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封装制作</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37892" name="图片 3"/>
          <p:cNvPicPr>
            <a:picLocks noChangeAspect="1"/>
          </p:cNvPicPr>
          <p:nvPr/>
        </p:nvPicPr>
        <p:blipFill>
          <a:blip r:embed="rId1"/>
          <a:stretch>
            <a:fillRect/>
          </a:stretch>
        </p:blipFill>
        <p:spPr>
          <a:xfrm>
            <a:off x="2176145" y="1112520"/>
            <a:ext cx="7839710" cy="50546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4772025" y="6263640"/>
            <a:ext cx="2646680" cy="422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1800" dirty="0" smtClean="0"/>
              <a:t>图 3-45  输入芯片参数</a:t>
            </a:r>
            <a:endParaRPr lang="zh-CN" altLang="zh-CN" sz="1800" dirty="0" smtClean="0"/>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封装制作</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39940" name="图片 8"/>
          <p:cNvPicPr>
            <a:picLocks noChangeAspect="1"/>
          </p:cNvPicPr>
          <p:nvPr/>
        </p:nvPicPr>
        <p:blipFill>
          <a:blip r:embed="rId1"/>
          <a:stretch>
            <a:fillRect/>
          </a:stretch>
        </p:blipFill>
        <p:spPr>
          <a:xfrm>
            <a:off x="2139315" y="1099185"/>
            <a:ext cx="7912100" cy="5100638"/>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8372475"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（4）参数输入完成后，单击Next按钮，一直单击Next按钮，中间的参数使用默认值，不用修改。直到焊盘外形选择这一栏可以选择焊盘的形状。如图3-46所示。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（5）选择好焊盘外形以后，继续单击Next按钮，直到最后一步，编辑封装信息，如图3-47所示。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（6）单击Finish按钮，完成封装的制作，效果如图3-48所示。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封装制作</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41989" name="图片 4"/>
          <p:cNvPicPr>
            <a:picLocks noChangeAspect="1"/>
          </p:cNvPicPr>
          <p:nvPr/>
        </p:nvPicPr>
        <p:blipFill>
          <a:blip r:embed="rId1"/>
          <a:stretch>
            <a:fillRect/>
          </a:stretch>
        </p:blipFill>
        <p:spPr>
          <a:xfrm>
            <a:off x="942975" y="3344228"/>
            <a:ext cx="4527550" cy="2917825"/>
          </a:xfrm>
          <a:prstGeom prst="rect">
            <a:avLst/>
          </a:prstGeom>
          <a:noFill/>
          <a:ln w="9525">
            <a:noFill/>
          </a:ln>
        </p:spPr>
      </p:pic>
      <p:pic>
        <p:nvPicPr>
          <p:cNvPr id="41990" name="图片 6"/>
          <p:cNvPicPr>
            <a:picLocks noChangeAspect="1"/>
          </p:cNvPicPr>
          <p:nvPr/>
        </p:nvPicPr>
        <p:blipFill>
          <a:blip r:embed="rId2"/>
          <a:stretch>
            <a:fillRect/>
          </a:stretch>
        </p:blipFill>
        <p:spPr>
          <a:xfrm>
            <a:off x="5809933" y="3344228"/>
            <a:ext cx="4527550" cy="2919412"/>
          </a:xfrm>
          <a:prstGeom prst="rect">
            <a:avLst/>
          </a:prstGeom>
          <a:noFill/>
          <a:ln w="9525">
            <a:noFill/>
          </a:ln>
        </p:spPr>
      </p:pic>
      <p:sp>
        <p:nvSpPr>
          <p:cNvPr id="41991" name="文本框 7"/>
          <p:cNvSpPr txBox="1"/>
          <p:nvPr/>
        </p:nvSpPr>
        <p:spPr>
          <a:xfrm>
            <a:off x="2096135" y="6346825"/>
            <a:ext cx="2221230"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zh-CN" sz="1600" dirty="0">
                <a:latin typeface="Arial" panose="020B0604020202020204" pitchFamily="34" charset="0"/>
              </a:rPr>
              <a:t>图</a:t>
            </a:r>
            <a:r>
              <a:rPr lang="en-US" altLang="zh-CN" sz="1600" dirty="0">
                <a:latin typeface="Arial" panose="020B0604020202020204" pitchFamily="34" charset="0"/>
              </a:rPr>
              <a:t> 3-46  </a:t>
            </a:r>
            <a:r>
              <a:rPr lang="zh-CN" altLang="en-US" sz="1600" dirty="0">
                <a:latin typeface="Arial" panose="020B0604020202020204" pitchFamily="34" charset="0"/>
              </a:rPr>
              <a:t>选择焊盘外形</a:t>
            </a:r>
            <a:endParaRPr lang="zh-CN" altLang="en-US" sz="1600" dirty="0">
              <a:latin typeface="Arial" panose="020B0604020202020204" pitchFamily="34" charset="0"/>
            </a:endParaRPr>
          </a:p>
        </p:txBody>
      </p:sp>
      <p:sp>
        <p:nvSpPr>
          <p:cNvPr id="41992" name="文本框 9"/>
          <p:cNvSpPr txBox="1"/>
          <p:nvPr/>
        </p:nvSpPr>
        <p:spPr>
          <a:xfrm>
            <a:off x="6973570" y="6346825"/>
            <a:ext cx="2200910"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zh-CN" sz="1600" dirty="0">
                <a:latin typeface="Arial" panose="020B0604020202020204" pitchFamily="34" charset="0"/>
              </a:rPr>
              <a:t>图</a:t>
            </a:r>
            <a:r>
              <a:rPr lang="en-US" altLang="zh-CN" sz="1600" dirty="0">
                <a:latin typeface="Arial" panose="020B0604020202020204" pitchFamily="34" charset="0"/>
              </a:rPr>
              <a:t> 3-47  </a:t>
            </a:r>
            <a:r>
              <a:rPr lang="zh-CN" altLang="en-US" sz="1600" dirty="0">
                <a:latin typeface="Arial" panose="020B0604020202020204" pitchFamily="34" charset="0"/>
              </a:rPr>
              <a:t>编辑封装信息</a:t>
            </a:r>
            <a:endParaRPr lang="zh-CN" altLang="en-US" sz="1600" dirty="0">
              <a:latin typeface="Arial" panose="020B0604020202020204" pitchFamily="34" charset="0"/>
            </a:endParaRPr>
          </a:p>
        </p:txBody>
      </p:sp>
      <p:pic>
        <p:nvPicPr>
          <p:cNvPr id="41993" name="图片 11"/>
          <p:cNvPicPr>
            <a:picLocks noChangeAspect="1"/>
          </p:cNvPicPr>
          <p:nvPr/>
        </p:nvPicPr>
        <p:blipFill>
          <a:blip r:embed="rId3"/>
          <a:stretch>
            <a:fillRect/>
          </a:stretch>
        </p:blipFill>
        <p:spPr>
          <a:xfrm>
            <a:off x="9339898" y="1313815"/>
            <a:ext cx="2020887" cy="1606550"/>
          </a:xfrm>
          <a:prstGeom prst="rect">
            <a:avLst/>
          </a:prstGeom>
          <a:noFill/>
          <a:ln w="9525">
            <a:noFill/>
          </a:ln>
        </p:spPr>
      </p:pic>
      <p:sp>
        <p:nvSpPr>
          <p:cNvPr id="41994" name="文本框 12"/>
          <p:cNvSpPr txBox="1"/>
          <p:nvPr/>
        </p:nvSpPr>
        <p:spPr>
          <a:xfrm>
            <a:off x="9381490" y="2907030"/>
            <a:ext cx="1938020"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en-US" sz="1600" dirty="0">
                <a:latin typeface="Arial" panose="020B0604020202020204" pitchFamily="34" charset="0"/>
              </a:rPr>
              <a:t>图 </a:t>
            </a:r>
            <a:r>
              <a:rPr lang="en-US" altLang="zh-CN" sz="1600" dirty="0">
                <a:latin typeface="Arial" panose="020B0604020202020204" pitchFamily="34" charset="0"/>
              </a:rPr>
              <a:t>3-48 SOP-8</a:t>
            </a:r>
            <a:r>
              <a:rPr lang="zh-CN" altLang="en-US" sz="1600" dirty="0">
                <a:latin typeface="Arial" panose="020B0604020202020204" pitchFamily="34" charset="0"/>
              </a:rPr>
              <a:t>封装</a:t>
            </a:r>
            <a:endParaRPr lang="zh-CN" altLang="en-US" sz="1600" dirty="0">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0926445"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在Altium Designer 中3D元件体的来源一般有以下三种：</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（1）用Altium自带的3D元件体绘制功能，绘制简单的3D元件体模型。</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（2）在其他网站下载3D模型，用导入的方式加载3D模型。</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（3）用SolidWorks等专业三维软件来创建。</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创建及导入3D元件</a:t>
            </a:r>
            <a:endParaRPr lang="zh-CN" altLang="en-US" sz="2400" b="1" dirty="0">
              <a:solidFill>
                <a:srgbClr val="FFFFFF"/>
              </a:solidFill>
              <a:latin typeface="+mn-lt"/>
              <a:ea typeface="黑体" panose="02010609060101010101" pitchFamily="49" charset="-122"/>
              <a:cs typeface="Open Sans"/>
              <a:sym typeface="+mn-ea"/>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sp>
        <p:nvSpPr>
          <p:cNvPr id="4" name="内容占位符 2"/>
          <p:cNvSpPr txBox="1">
            <a:spLocks noChangeArrowheads="1"/>
          </p:cNvSpPr>
          <p:nvPr/>
        </p:nvSpPr>
        <p:spPr>
          <a:xfrm>
            <a:off x="574675" y="3193415"/>
            <a:ext cx="6254115" cy="33191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b="1" dirty="0" smtClean="0">
                <a:solidFill>
                  <a:srgbClr val="CF9022"/>
                </a:solidFill>
                <a:latin typeface="Arial" panose="020B0604020202020204" pitchFamily="34" charset="0"/>
                <a:cs typeface="Arial" panose="020B0604020202020204" pitchFamily="34" charset="0"/>
              </a:rPr>
              <a:t>1</a:t>
            </a:r>
            <a:r>
              <a:rPr b="1" dirty="0" smtClean="0">
                <a:solidFill>
                  <a:srgbClr val="CF9022"/>
                </a:solidFill>
                <a:latin typeface="Arial" panose="020B0604020202020204" pitchFamily="34" charset="0"/>
                <a:cs typeface="Arial" panose="020B0604020202020204" pitchFamily="34" charset="0"/>
              </a:rPr>
              <a:t>. 用AD软件创建简单的3D模型</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PCB元件库编辑Altium自带的3D元件体绘制功能，可以绘制简单的3D元件体模型，下面以0603R为例绘制简单的0603封装的3D模型。</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（1）打开封装库，找到0603R封装。</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（2）执行菜单栏中“放置”→“3D元件体”命令，软件会自动跳到Mechanical层并出现一个十字光标，按Tab键，弹出如图3-56所示模型选择及参数设置对话框。</a:t>
            </a:r>
            <a:endParaRPr lang="zh-CN" altLang="zh-CN" sz="2000" dirty="0" smtClean="0">
              <a:latin typeface="Arial" panose="020B0604020202020204" pitchFamily="34" charset="0"/>
              <a:cs typeface="Arial" panose="020B0604020202020204" pitchFamily="34" charset="0"/>
            </a:endParaRPr>
          </a:p>
        </p:txBody>
      </p:sp>
      <p:pic>
        <p:nvPicPr>
          <p:cNvPr id="44037" name="图片 5"/>
          <p:cNvPicPr>
            <a:picLocks noChangeAspect="1"/>
          </p:cNvPicPr>
          <p:nvPr/>
        </p:nvPicPr>
        <p:blipFill>
          <a:blip r:embed="rId1"/>
          <a:stretch>
            <a:fillRect/>
          </a:stretch>
        </p:blipFill>
        <p:spPr>
          <a:xfrm>
            <a:off x="7227570" y="3193415"/>
            <a:ext cx="4089400" cy="3070225"/>
          </a:xfrm>
          <a:prstGeom prst="rect">
            <a:avLst/>
          </a:prstGeom>
          <a:noFill/>
          <a:ln w="9525">
            <a:noFill/>
          </a:ln>
        </p:spPr>
      </p:pic>
      <p:pic>
        <p:nvPicPr>
          <p:cNvPr id="44038" name="图片 7"/>
          <p:cNvPicPr>
            <a:picLocks noChangeAspect="1"/>
          </p:cNvPicPr>
          <p:nvPr/>
        </p:nvPicPr>
        <p:blipFill>
          <a:blip r:embed="rId2"/>
          <a:stretch>
            <a:fillRect/>
          </a:stretch>
        </p:blipFill>
        <p:spPr>
          <a:xfrm>
            <a:off x="9623108" y="1313815"/>
            <a:ext cx="1693862" cy="1693863"/>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0926445"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sym typeface="+mn-ea"/>
              </a:rPr>
              <a:t>（</a:t>
            </a:r>
            <a:r>
              <a:rPr lang="zh-CN" altLang="zh-CN" sz="2000" dirty="0" smtClean="0">
                <a:latin typeface="Arial" panose="020B0604020202020204" pitchFamily="34" charset="0"/>
                <a:cs typeface="Arial" panose="020B0604020202020204" pitchFamily="34" charset="0"/>
              </a:rPr>
              <a:t>3）选择Extruded（挤压型），并按照0603R的封装规格书输入参数。</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（4）设置好参数后，按照实际尺寸绘制3D元件体，绘制好的网状区域即0603R的实际尺寸，如图3-58所示。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（5）按键盘左上角的数字键“3”，查看3D效果，如图3-59所示。</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创建及导入3D元件</a:t>
            </a:r>
            <a:endParaRPr lang="zh-CN" altLang="en-US" sz="2400" b="1" dirty="0">
              <a:solidFill>
                <a:srgbClr val="FFFFFF"/>
              </a:solidFill>
              <a:latin typeface="+mn-lt"/>
              <a:ea typeface="黑体" panose="02010609060101010101" pitchFamily="49" charset="-122"/>
              <a:cs typeface="Open Sans"/>
              <a:sym typeface="+mn-ea"/>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46085" name="图片 9"/>
          <p:cNvPicPr>
            <a:picLocks noChangeAspect="1"/>
          </p:cNvPicPr>
          <p:nvPr/>
        </p:nvPicPr>
        <p:blipFill>
          <a:blip r:embed="rId1"/>
          <a:stretch>
            <a:fillRect/>
          </a:stretch>
        </p:blipFill>
        <p:spPr>
          <a:xfrm>
            <a:off x="2810510" y="2726690"/>
            <a:ext cx="2269490" cy="3694430"/>
          </a:xfrm>
          <a:prstGeom prst="rect">
            <a:avLst/>
          </a:prstGeom>
          <a:noFill/>
          <a:ln w="9525">
            <a:noFill/>
          </a:ln>
        </p:spPr>
      </p:pic>
      <p:pic>
        <p:nvPicPr>
          <p:cNvPr id="46086" name="图片 11"/>
          <p:cNvPicPr>
            <a:picLocks noChangeAspect="1"/>
          </p:cNvPicPr>
          <p:nvPr/>
        </p:nvPicPr>
        <p:blipFill>
          <a:blip r:embed="rId2"/>
          <a:stretch>
            <a:fillRect/>
          </a:stretch>
        </p:blipFill>
        <p:spPr>
          <a:xfrm>
            <a:off x="5750560" y="2726690"/>
            <a:ext cx="3893820" cy="1720215"/>
          </a:xfrm>
          <a:prstGeom prst="rect">
            <a:avLst/>
          </a:prstGeom>
          <a:noFill/>
          <a:ln w="9525">
            <a:noFill/>
          </a:ln>
        </p:spPr>
      </p:pic>
      <p:pic>
        <p:nvPicPr>
          <p:cNvPr id="46087" name="图片 13"/>
          <p:cNvPicPr>
            <a:picLocks noChangeAspect="1"/>
          </p:cNvPicPr>
          <p:nvPr/>
        </p:nvPicPr>
        <p:blipFill>
          <a:blip r:embed="rId3"/>
          <a:stretch>
            <a:fillRect/>
          </a:stretch>
        </p:blipFill>
        <p:spPr>
          <a:xfrm>
            <a:off x="6238875" y="4809490"/>
            <a:ext cx="2966720" cy="1466850"/>
          </a:xfrm>
          <a:prstGeom prst="rect">
            <a:avLst/>
          </a:prstGeom>
          <a:noFill/>
          <a:ln w="9525">
            <a:noFill/>
          </a:ln>
        </p:spPr>
      </p:pic>
      <p:sp>
        <p:nvSpPr>
          <p:cNvPr id="46088" name="文本框 14"/>
          <p:cNvSpPr txBox="1"/>
          <p:nvPr/>
        </p:nvSpPr>
        <p:spPr>
          <a:xfrm>
            <a:off x="2535555" y="6263640"/>
            <a:ext cx="2819400"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en-US" sz="1600" dirty="0">
                <a:latin typeface="Arial" panose="020B0604020202020204" pitchFamily="34" charset="0"/>
              </a:rPr>
              <a:t>图 </a:t>
            </a:r>
            <a:r>
              <a:rPr lang="en-US" altLang="zh-CN" sz="1600" dirty="0">
                <a:latin typeface="Arial" panose="020B0604020202020204" pitchFamily="34" charset="0"/>
              </a:rPr>
              <a:t>3-56 3D</a:t>
            </a:r>
            <a:r>
              <a:rPr lang="zh-CN" altLang="en-US" sz="1600" dirty="0">
                <a:latin typeface="Arial" panose="020B0604020202020204" pitchFamily="34" charset="0"/>
              </a:rPr>
              <a:t>模型参数设置面板</a:t>
            </a:r>
            <a:endParaRPr lang="zh-CN" altLang="en-US" sz="1600" dirty="0">
              <a:latin typeface="Arial" panose="020B0604020202020204" pitchFamily="34" charset="0"/>
            </a:endParaRPr>
          </a:p>
        </p:txBody>
      </p:sp>
      <p:sp>
        <p:nvSpPr>
          <p:cNvPr id="46089" name="文本框 15"/>
          <p:cNvSpPr txBox="1"/>
          <p:nvPr/>
        </p:nvSpPr>
        <p:spPr>
          <a:xfrm>
            <a:off x="6461125" y="4421505"/>
            <a:ext cx="2471420"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en-US" sz="1600" dirty="0">
                <a:latin typeface="Arial" panose="020B0604020202020204" pitchFamily="34" charset="0"/>
              </a:rPr>
              <a:t>图 </a:t>
            </a:r>
            <a:r>
              <a:rPr lang="en-US" altLang="zh-CN" sz="1600" dirty="0">
                <a:latin typeface="Arial" panose="020B0604020202020204" pitchFamily="34" charset="0"/>
              </a:rPr>
              <a:t>3-58  </a:t>
            </a:r>
            <a:r>
              <a:rPr lang="zh-CN" altLang="en-US" sz="1600" dirty="0">
                <a:latin typeface="Arial" panose="020B0604020202020204" pitchFamily="34" charset="0"/>
              </a:rPr>
              <a:t>绘制好的</a:t>
            </a:r>
            <a:r>
              <a:rPr lang="en-US" altLang="zh-CN" sz="1600" dirty="0">
                <a:latin typeface="Arial" panose="020B0604020202020204" pitchFamily="34" charset="0"/>
              </a:rPr>
              <a:t>3D</a:t>
            </a:r>
            <a:r>
              <a:rPr lang="zh-CN" altLang="en-US" sz="1600" dirty="0">
                <a:latin typeface="Arial" panose="020B0604020202020204" pitchFamily="34" charset="0"/>
              </a:rPr>
              <a:t>模型</a:t>
            </a:r>
            <a:endParaRPr lang="zh-CN" altLang="en-US" sz="1600" dirty="0">
              <a:latin typeface="Arial" panose="020B0604020202020204" pitchFamily="34" charset="0"/>
            </a:endParaRPr>
          </a:p>
        </p:txBody>
      </p:sp>
      <p:sp>
        <p:nvSpPr>
          <p:cNvPr id="46090" name="文本框 17"/>
          <p:cNvSpPr txBox="1"/>
          <p:nvPr/>
        </p:nvSpPr>
        <p:spPr>
          <a:xfrm>
            <a:off x="6299200" y="6249670"/>
            <a:ext cx="2906395"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en-US" sz="1600" dirty="0">
                <a:latin typeface="Arial" panose="020B0604020202020204" pitchFamily="34" charset="0"/>
              </a:rPr>
              <a:t>图 </a:t>
            </a:r>
            <a:r>
              <a:rPr lang="en-US" altLang="zh-CN" sz="1600" dirty="0">
                <a:latin typeface="Arial" panose="020B0604020202020204" pitchFamily="34" charset="0"/>
              </a:rPr>
              <a:t>3-59  3D</a:t>
            </a:r>
            <a:r>
              <a:rPr lang="zh-CN" altLang="en-US" sz="1600" dirty="0">
                <a:latin typeface="Arial" panose="020B0604020202020204" pitchFamily="34" charset="0"/>
              </a:rPr>
              <a:t>视图下的电阻模型</a:t>
            </a:r>
            <a:endParaRPr lang="zh-CN" altLang="en-US" sz="1600" dirty="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创建及导入3D元件</a:t>
            </a:r>
            <a:endParaRPr lang="zh-CN" altLang="en-US" sz="2400" b="1" dirty="0">
              <a:solidFill>
                <a:srgbClr val="FFFFFF"/>
              </a:solidFill>
              <a:latin typeface="+mn-lt"/>
              <a:ea typeface="黑体" panose="02010609060101010101" pitchFamily="49" charset="-122"/>
              <a:cs typeface="Open Sans"/>
              <a:sym typeface="+mn-ea"/>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sp>
        <p:nvSpPr>
          <p:cNvPr id="4" name="内容占位符 2"/>
          <p:cNvSpPr txBox="1">
            <a:spLocks noChangeArrowheads="1"/>
          </p:cNvSpPr>
          <p:nvPr/>
        </p:nvSpPr>
        <p:spPr>
          <a:xfrm>
            <a:off x="574675" y="1313815"/>
            <a:ext cx="6254115" cy="33191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2.导入3D模型</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对一些复杂元件的3D模型，可以通过导入3D元件体的方式放置3D模型，3D模型可以通过 http://www.3dcontentcentral.com/进行下载。</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（1）打开PCB元件库，找到0603R封装，与上文中手工绘制3D模型步骤一样。</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2）执行菜单栏中“放置”→“3D元件体”命令，软件会跳到Mechanical层并出现一个十字光标，按Tab键，弹出如图3-60所示模型选择及参数设置对话框。选择Generic选项，单击Choose按钮选择3D模型文件，后缀为STEP或STP格式。</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（3）打开选择的3D模型，并放到相应的焊盘位置，切换到3D视图，查看效果，如图3-61所示。</a:t>
            </a:r>
            <a:endParaRPr lang="zh-CN" altLang="zh-CN" sz="2000" dirty="0" smtClean="0">
              <a:latin typeface="Arial" panose="020B0604020202020204" pitchFamily="34" charset="0"/>
              <a:cs typeface="Arial" panose="020B0604020202020204" pitchFamily="34" charset="0"/>
            </a:endParaRPr>
          </a:p>
        </p:txBody>
      </p:sp>
      <p:pic>
        <p:nvPicPr>
          <p:cNvPr id="48133" name="图片 4"/>
          <p:cNvPicPr>
            <a:picLocks noChangeAspect="1"/>
          </p:cNvPicPr>
          <p:nvPr/>
        </p:nvPicPr>
        <p:blipFill>
          <a:blip r:embed="rId1"/>
          <a:stretch>
            <a:fillRect/>
          </a:stretch>
        </p:blipFill>
        <p:spPr>
          <a:xfrm>
            <a:off x="7169785" y="1313815"/>
            <a:ext cx="4179570" cy="2647950"/>
          </a:xfrm>
          <a:prstGeom prst="rect">
            <a:avLst/>
          </a:prstGeom>
          <a:noFill/>
          <a:ln w="9525">
            <a:noFill/>
          </a:ln>
        </p:spPr>
      </p:pic>
      <p:pic>
        <p:nvPicPr>
          <p:cNvPr id="48134" name="图片 6"/>
          <p:cNvPicPr>
            <a:picLocks noChangeAspect="1"/>
          </p:cNvPicPr>
          <p:nvPr/>
        </p:nvPicPr>
        <p:blipFill>
          <a:blip r:embed="rId2"/>
          <a:stretch>
            <a:fillRect/>
          </a:stretch>
        </p:blipFill>
        <p:spPr>
          <a:xfrm>
            <a:off x="7442835" y="4298950"/>
            <a:ext cx="3906520" cy="1688465"/>
          </a:xfrm>
          <a:prstGeom prst="rect">
            <a:avLst/>
          </a:prstGeom>
          <a:noFill/>
          <a:ln w="9525">
            <a:noFill/>
          </a:ln>
        </p:spPr>
      </p:pic>
      <p:sp>
        <p:nvSpPr>
          <p:cNvPr id="48135" name="文本框 7"/>
          <p:cNvSpPr txBox="1"/>
          <p:nvPr/>
        </p:nvSpPr>
        <p:spPr>
          <a:xfrm>
            <a:off x="7586980" y="3961765"/>
            <a:ext cx="3397885"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zh-CN" sz="1600" dirty="0">
                <a:latin typeface="Arial" panose="020B0604020202020204" pitchFamily="34" charset="0"/>
              </a:rPr>
              <a:t>图</a:t>
            </a:r>
            <a:r>
              <a:rPr lang="en-US" altLang="zh-CN" sz="1600" dirty="0">
                <a:latin typeface="Arial" panose="020B0604020202020204" pitchFamily="34" charset="0"/>
              </a:rPr>
              <a:t> 3-60 STEP</a:t>
            </a:r>
            <a:r>
              <a:rPr lang="zh-CN" altLang="zh-CN" sz="1600" dirty="0">
                <a:latin typeface="Arial" panose="020B0604020202020204" pitchFamily="34" charset="0"/>
              </a:rPr>
              <a:t>格式</a:t>
            </a:r>
            <a:r>
              <a:rPr lang="en-US" altLang="zh-CN" sz="1600" dirty="0">
                <a:latin typeface="Arial" panose="020B0604020202020204" pitchFamily="34" charset="0"/>
              </a:rPr>
              <a:t>3D</a:t>
            </a:r>
            <a:r>
              <a:rPr lang="zh-CN" altLang="zh-CN" sz="1600" dirty="0">
                <a:latin typeface="Arial" panose="020B0604020202020204" pitchFamily="34" charset="0"/>
              </a:rPr>
              <a:t>模型导入选项</a:t>
            </a:r>
            <a:endParaRPr lang="zh-CN" altLang="en-US" sz="1600" dirty="0">
              <a:latin typeface="Arial" panose="020B0604020202020204" pitchFamily="34" charset="0"/>
            </a:endParaRPr>
          </a:p>
        </p:txBody>
      </p:sp>
      <p:sp>
        <p:nvSpPr>
          <p:cNvPr id="48136" name="文本框 8"/>
          <p:cNvSpPr txBox="1"/>
          <p:nvPr/>
        </p:nvSpPr>
        <p:spPr>
          <a:xfrm>
            <a:off x="8256270" y="5979160"/>
            <a:ext cx="2280285" cy="33718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charset="0"/>
              </a:defRPr>
            </a:lvl5pPr>
          </a:lstStyle>
          <a:p>
            <a:pPr marL="0" lvl="0" indent="0">
              <a:lnSpc>
                <a:spcPct val="100000"/>
              </a:lnSpc>
              <a:spcBef>
                <a:spcPct val="0"/>
              </a:spcBef>
              <a:buNone/>
            </a:pPr>
            <a:r>
              <a:rPr lang="zh-CN" altLang="en-US" sz="1600" dirty="0">
                <a:latin typeface="Arial" panose="020B0604020202020204" pitchFamily="34" charset="0"/>
              </a:rPr>
              <a:t>图 </a:t>
            </a:r>
            <a:r>
              <a:rPr lang="en-US" altLang="zh-CN" sz="1600" dirty="0">
                <a:latin typeface="Arial" panose="020B0604020202020204" pitchFamily="34" charset="0"/>
              </a:rPr>
              <a:t>3-61  </a:t>
            </a:r>
            <a:r>
              <a:rPr lang="zh-CN" altLang="en-US" sz="1600" dirty="0">
                <a:latin typeface="Arial" panose="020B0604020202020204" pitchFamily="34" charset="0"/>
              </a:rPr>
              <a:t>导入的</a:t>
            </a:r>
            <a:r>
              <a:rPr lang="en-US" altLang="zh-CN" sz="1600" dirty="0">
                <a:latin typeface="Arial" panose="020B0604020202020204" pitchFamily="34" charset="0"/>
              </a:rPr>
              <a:t>3D</a:t>
            </a:r>
            <a:r>
              <a:rPr lang="zh-CN" altLang="en-US" sz="1600" dirty="0">
                <a:latin typeface="Arial" panose="020B0604020202020204" pitchFamily="34" charset="0"/>
              </a:rPr>
              <a:t>模型</a:t>
            </a:r>
            <a:endParaRPr lang="zh-CN" altLang="en-US" sz="1600" dirty="0">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0978515"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有了原理图库和PCB元件库之后，接下来就是将元件与其对应的封装关联起来。打开SCH Library面板，选择其中一个元件，在Editor一栏中执行Add Footprint命令。</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在弹出的添加PCB封装对话框中，单击“浏览”按钮找到对应的封装库添加相应的封装即可完成元件与封装的关联。</a:t>
            </a:r>
            <a:endParaRPr lang="zh-CN" altLang="zh-CN" sz="2000" dirty="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元件与封装的关联</a:t>
            </a:r>
            <a:endParaRPr lang="zh-CN" altLang="en-US" sz="2400" b="1" dirty="0">
              <a:solidFill>
                <a:srgbClr val="FFFFFF"/>
              </a:solidFill>
              <a:latin typeface="+mn-lt"/>
              <a:ea typeface="黑体" panose="02010609060101010101" pitchFamily="49" charset="-122"/>
              <a:cs typeface="Open Sans"/>
              <a:sym typeface="+mn-ea"/>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50181" name="图片 3"/>
          <p:cNvPicPr>
            <a:picLocks noChangeAspect="1"/>
          </p:cNvPicPr>
          <p:nvPr/>
        </p:nvPicPr>
        <p:blipFill>
          <a:blip r:embed="rId1"/>
          <a:stretch>
            <a:fillRect/>
          </a:stretch>
        </p:blipFill>
        <p:spPr>
          <a:xfrm>
            <a:off x="942975" y="3068003"/>
            <a:ext cx="6378575" cy="2801937"/>
          </a:xfrm>
          <a:prstGeom prst="rect">
            <a:avLst/>
          </a:prstGeom>
          <a:noFill/>
          <a:ln w="9525">
            <a:noFill/>
          </a:ln>
        </p:spPr>
      </p:pic>
      <p:pic>
        <p:nvPicPr>
          <p:cNvPr id="50182" name="图片 5"/>
          <p:cNvPicPr>
            <a:picLocks noChangeAspect="1"/>
          </p:cNvPicPr>
          <p:nvPr/>
        </p:nvPicPr>
        <p:blipFill>
          <a:blip r:embed="rId2"/>
          <a:stretch>
            <a:fillRect/>
          </a:stretch>
        </p:blipFill>
        <p:spPr>
          <a:xfrm>
            <a:off x="5814695" y="2534285"/>
            <a:ext cx="5135245" cy="386905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0978515"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使用</a:t>
            </a:r>
            <a:r>
              <a:rPr lang="zh-CN" altLang="zh-CN" sz="2000" b="1" dirty="0">
                <a:latin typeface="Arial" panose="020B0604020202020204" pitchFamily="34" charset="0"/>
                <a:cs typeface="Arial" panose="020B0604020202020204" pitchFamily="34" charset="0"/>
              </a:rPr>
              <a:t>“符号管理器”</a:t>
            </a:r>
            <a:r>
              <a:rPr lang="zh-CN" altLang="zh-CN" sz="2000" dirty="0">
                <a:latin typeface="Arial" panose="020B0604020202020204" pitchFamily="34" charset="0"/>
                <a:cs typeface="Arial" panose="020B0604020202020204" pitchFamily="34" charset="0"/>
              </a:rPr>
              <a:t>对所有元件库符号添加封装模型的方法：</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（1）执行菜单栏中“工具”→“符号管理器”命令，或单击工具栏中“符号管理器”按钮。</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（2）弹出模型管理器对话框，左边栏列出元件，右边的Add Footprint按钮则是给元件添加对应的封装。</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（3）单击Add Footprint按钮，选择Footprint选项，这时系统弹出“PCB模型”对话框，在该对话框中选择对应的封装即可完成元件符号与封装的关联。</a:t>
            </a:r>
            <a:endParaRPr lang="zh-CN" altLang="zh-CN" sz="2000" dirty="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元件与封装的关联</a:t>
            </a:r>
            <a:endParaRPr lang="zh-CN" altLang="en-US" sz="2400" b="1" dirty="0">
              <a:solidFill>
                <a:srgbClr val="FFFFFF"/>
              </a:solidFill>
              <a:latin typeface="+mn-lt"/>
              <a:ea typeface="黑体" panose="02010609060101010101" pitchFamily="49" charset="-122"/>
              <a:cs typeface="Open Sans"/>
              <a:sym typeface="+mn-ea"/>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52229" name="图片 4"/>
          <p:cNvPicPr>
            <a:picLocks noChangeAspect="1"/>
          </p:cNvPicPr>
          <p:nvPr/>
        </p:nvPicPr>
        <p:blipFill>
          <a:blip r:embed="rId1"/>
          <a:stretch>
            <a:fillRect/>
          </a:stretch>
        </p:blipFill>
        <p:spPr>
          <a:xfrm>
            <a:off x="1833880" y="3422015"/>
            <a:ext cx="3413125" cy="3008630"/>
          </a:xfrm>
          <a:prstGeom prst="rect">
            <a:avLst/>
          </a:prstGeom>
          <a:noFill/>
          <a:ln w="9525">
            <a:noFill/>
          </a:ln>
        </p:spPr>
      </p:pic>
      <p:pic>
        <p:nvPicPr>
          <p:cNvPr id="52230" name="图片 7"/>
          <p:cNvPicPr>
            <a:picLocks noChangeAspect="1"/>
          </p:cNvPicPr>
          <p:nvPr/>
        </p:nvPicPr>
        <p:blipFill>
          <a:blip r:embed="rId2"/>
          <a:stretch>
            <a:fillRect/>
          </a:stretch>
        </p:blipFill>
        <p:spPr>
          <a:xfrm>
            <a:off x="6085840" y="3422015"/>
            <a:ext cx="3883660" cy="298323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089914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（1）在原理图编辑界面执行菜单栏中“工具”→“封装管理器”命令，或按快捷键T+G打开封装管理器，在封装管理器中可以查看原理图所有元件对应的封装模型。</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（2）封装管理器元件列表中Current Footprint一栏展示的是元件当前的封装，若元件没有封装则对应的Current Footprint一栏为空，可以单击右侧“添加”按钮添加新的封装。</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（3）封装管理器不仅可以对单个元件添加封装还可以同时对多个元件进行封装的添加、删除、编辑等操作，同时还可以通过“注释”等值筛选，局部或全局更改封装名。</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4）单右侧的“添加”按钮，单击“浏览”按钮，选择对应的封装库并选中需要添加的封装，单击“确定”按钮完成封装的添加，如图3-69所示。添加封装完毕之后，单击“接受变化（创建ECO）”按钮，如图3-70所示。在弹出的“工程变更指令”对话框中单击“执行变更”按钮，最后单击“关闭”按钮即可完成在封装管理器中添加封装的操作。</a:t>
            </a:r>
            <a:endParaRPr lang="zh-CN" altLang="zh-CN" sz="2000" dirty="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封装管理器的使用</a:t>
            </a:r>
            <a:endParaRPr lang="zh-CN" altLang="en-US" sz="2400" b="1" dirty="0">
              <a:solidFill>
                <a:srgbClr val="FFFFFF"/>
              </a:solidFill>
              <a:latin typeface="+mn-lt"/>
              <a:ea typeface="黑体" panose="02010609060101010101" pitchFamily="49" charset="-122"/>
              <a:cs typeface="Open Sans"/>
              <a:sym typeface="+mn-ea"/>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封装管理器的使用</a:t>
            </a:r>
            <a:endParaRPr lang="zh-CN" altLang="en-US" sz="2400" b="1" dirty="0">
              <a:solidFill>
                <a:srgbClr val="FFFFFF"/>
              </a:solidFill>
              <a:latin typeface="+mn-lt"/>
              <a:ea typeface="黑体" panose="02010609060101010101" pitchFamily="49" charset="-122"/>
              <a:cs typeface="Open Sans"/>
              <a:sym typeface="+mn-ea"/>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 name="图片 3"/>
          <p:cNvPicPr>
            <a:picLocks noChangeAspect="1"/>
          </p:cNvPicPr>
          <p:nvPr/>
        </p:nvPicPr>
        <p:blipFill>
          <a:blip r:embed="rId1"/>
          <a:stretch>
            <a:fillRect/>
          </a:stretch>
        </p:blipFill>
        <p:spPr>
          <a:xfrm>
            <a:off x="1914843" y="1136650"/>
            <a:ext cx="8361362" cy="3028950"/>
          </a:xfrm>
          <a:prstGeom prst="rect">
            <a:avLst/>
          </a:prstGeom>
          <a:noFill/>
          <a:ln w="9525">
            <a:noFill/>
          </a:ln>
        </p:spPr>
      </p:pic>
      <p:pic>
        <p:nvPicPr>
          <p:cNvPr id="4" name="图片 7"/>
          <p:cNvPicPr>
            <a:picLocks noChangeAspect="1"/>
          </p:cNvPicPr>
          <p:nvPr/>
        </p:nvPicPr>
        <p:blipFill>
          <a:blip r:embed="rId2"/>
          <a:stretch>
            <a:fillRect/>
          </a:stretch>
        </p:blipFill>
        <p:spPr>
          <a:xfrm>
            <a:off x="4238625" y="4228783"/>
            <a:ext cx="3714750" cy="2484437"/>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0991215"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mn-lt"/>
              </a:rPr>
              <a:t>原理图库分类及命名</a:t>
            </a:r>
            <a:endParaRPr b="1" dirty="0" smtClean="0">
              <a:solidFill>
                <a:srgbClr val="CF9022"/>
              </a:solidFill>
              <a:latin typeface="Arial" panose="020B0604020202020204" pitchFamily="34" charset="0"/>
              <a:cs typeface="+mn-lt"/>
            </a:endParaRPr>
          </a:p>
          <a:p>
            <a:pPr marL="0" indent="0">
              <a:buFont typeface="Arial" panose="020B0604020202020204" pitchFamily="34" charset="0"/>
              <a:buNone/>
              <a:defRPr/>
            </a:pPr>
            <a:r>
              <a:rPr lang="zh-CN" altLang="zh-CN" sz="2000" dirty="0">
                <a:latin typeface="Arial" panose="020B0604020202020204" pitchFamily="34" charset="0"/>
                <a:sym typeface="+mn-ea"/>
              </a:rPr>
              <a:t>依据元件种类分类（元件一律用大写字母表示），原理图库分类及命名</a:t>
            </a:r>
            <a:r>
              <a:rPr lang="zh-CN" altLang="en-US" sz="2000" dirty="0">
                <a:latin typeface="Arial" panose="020B0604020202020204" pitchFamily="34" charset="0"/>
                <a:sym typeface="+mn-ea"/>
              </a:rPr>
              <a:t>方法如下表所示。</a:t>
            </a:r>
            <a:endParaRPr lang="zh-CN" altLang="zh-CN" sz="2000" dirty="0" smtClean="0">
              <a:latin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元件的命名规范及归类</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graphicFrame>
        <p:nvGraphicFramePr>
          <p:cNvPr id="2" name="表格 1"/>
          <p:cNvGraphicFramePr>
            <a:graphicFrameLocks noGrp="1"/>
          </p:cNvGraphicFramePr>
          <p:nvPr/>
        </p:nvGraphicFramePr>
        <p:xfrm>
          <a:off x="1497965" y="2253615"/>
          <a:ext cx="9144000" cy="4117490"/>
        </p:xfrm>
        <a:graphic>
          <a:graphicData uri="http://schemas.openxmlformats.org/drawingml/2006/table">
            <a:tbl>
              <a:tblPr firstRow="1" bandRow="1">
                <a:tableStyleId>{5C22544A-7EE6-4342-B048-85BDC9FD1C3A}</a:tableStyleId>
              </a:tblPr>
              <a:tblGrid>
                <a:gridCol w="2028824"/>
                <a:gridCol w="4163698"/>
                <a:gridCol w="1084573"/>
                <a:gridCol w="1866905"/>
              </a:tblGrid>
              <a:tr h="640080">
                <a:tc>
                  <a:txBody>
                    <a:bodyPr/>
                    <a:p>
                      <a:pPr algn="ctr"/>
                      <a:r>
                        <a:rPr lang="zh-CN" altLang="zh-CN" sz="1800" b="1" kern="1200">
                          <a:solidFill>
                            <a:schemeClr val="lt1"/>
                          </a:solidFill>
                          <a:effectLst/>
                          <a:latin typeface="+mn-lt"/>
                          <a:ea typeface="+mn-ea"/>
                          <a:cs typeface="+mn-cs"/>
                        </a:rPr>
                        <a:t>元件库</a:t>
                      </a:r>
                      <a:endParaRPr lang="zh-CN" altLang="en-US" sz="1800"/>
                    </a:p>
                  </a:txBody>
                  <a:tcPr marT="45721" marB="45721"/>
                </a:tc>
                <a:tc>
                  <a:txBody>
                    <a:bodyPr/>
                    <a:p>
                      <a:pPr algn="ctr"/>
                      <a:r>
                        <a:rPr lang="zh-CN" altLang="zh-CN" sz="1800" b="1" kern="1200">
                          <a:solidFill>
                            <a:schemeClr val="lt1"/>
                          </a:solidFill>
                          <a:effectLst/>
                          <a:latin typeface="+mn-lt"/>
                          <a:ea typeface="+mn-ea"/>
                          <a:cs typeface="+mn-cs"/>
                        </a:rPr>
                        <a:t>元件种类</a:t>
                      </a:r>
                      <a:endParaRPr lang="zh-CN" altLang="en-US" sz="1800"/>
                    </a:p>
                  </a:txBody>
                  <a:tcPr marT="45721" marB="45721"/>
                </a:tc>
                <a:tc>
                  <a:txBody>
                    <a:bodyPr/>
                    <a:p>
                      <a:pPr algn="ctr"/>
                      <a:r>
                        <a:rPr lang="zh-CN" altLang="zh-CN" sz="1800" b="1" kern="1200">
                          <a:solidFill>
                            <a:schemeClr val="lt1"/>
                          </a:solidFill>
                          <a:effectLst/>
                          <a:latin typeface="+mn-lt"/>
                          <a:ea typeface="+mn-ea"/>
                          <a:cs typeface="+mn-cs"/>
                        </a:rPr>
                        <a:t>简称</a:t>
                      </a:r>
                      <a:endParaRPr lang="zh-CN" altLang="en-US" sz="1800"/>
                    </a:p>
                  </a:txBody>
                  <a:tcPr marT="45721" marB="45721"/>
                </a:tc>
                <a:tc>
                  <a:txBody>
                    <a:bodyPr/>
                    <a:p>
                      <a:pPr algn="ctr"/>
                      <a:r>
                        <a:rPr lang="zh-CN" altLang="zh-CN" sz="1800" b="1" kern="1200">
                          <a:solidFill>
                            <a:schemeClr val="lt1"/>
                          </a:solidFill>
                          <a:effectLst/>
                          <a:latin typeface="+mn-lt"/>
                          <a:ea typeface="+mn-ea"/>
                          <a:cs typeface="+mn-cs"/>
                        </a:rPr>
                        <a:t>元件名</a:t>
                      </a:r>
                      <a:endParaRPr lang="zh-CN" altLang="zh-CN" sz="1800" b="1" kern="1200">
                        <a:solidFill>
                          <a:schemeClr val="lt1"/>
                        </a:solidFill>
                        <a:effectLst/>
                        <a:latin typeface="+mn-lt"/>
                        <a:ea typeface="+mn-ea"/>
                        <a:cs typeface="+mn-cs"/>
                      </a:endParaRPr>
                    </a:p>
                    <a:p>
                      <a:pPr algn="ctr"/>
                      <a:r>
                        <a:rPr lang="zh-CN" altLang="zh-CN" sz="1800" b="1" kern="1200">
                          <a:solidFill>
                            <a:schemeClr val="lt1"/>
                          </a:solidFill>
                          <a:effectLst/>
                          <a:latin typeface="+mn-lt"/>
                          <a:ea typeface="+mn-ea"/>
                          <a:cs typeface="+mn-cs"/>
                        </a:rPr>
                        <a:t>（</a:t>
                      </a:r>
                      <a:r>
                        <a:rPr lang="en-US" altLang="zh-CN" sz="1800" b="1" kern="1200">
                          <a:solidFill>
                            <a:schemeClr val="lt1"/>
                          </a:solidFill>
                          <a:effectLst/>
                          <a:latin typeface="+mn-lt"/>
                          <a:ea typeface="+mn-ea"/>
                          <a:cs typeface="+mn-cs"/>
                        </a:rPr>
                        <a:t>Lib Ref</a:t>
                      </a:r>
                      <a:r>
                        <a:rPr lang="zh-CN" altLang="zh-CN" sz="1800" b="1" kern="1200">
                          <a:solidFill>
                            <a:schemeClr val="lt1"/>
                          </a:solidFill>
                          <a:effectLst/>
                          <a:latin typeface="+mn-lt"/>
                          <a:ea typeface="+mn-ea"/>
                          <a:cs typeface="+mn-cs"/>
                        </a:rPr>
                        <a:t>）</a:t>
                      </a:r>
                      <a:endParaRPr lang="zh-CN" altLang="en-US" sz="1800"/>
                    </a:p>
                  </a:txBody>
                  <a:tcPr marT="45721" marB="45721"/>
                </a:tc>
              </a:tr>
              <a:tr h="568025">
                <a:tc rowSpan="3">
                  <a:txBody>
                    <a:bodyPr/>
                    <a:p>
                      <a:pPr algn="ctr"/>
                      <a:r>
                        <a:rPr lang="en-US" altLang="zh-CN" sz="1400" kern="1200">
                          <a:solidFill>
                            <a:schemeClr val="dk1"/>
                          </a:solidFill>
                          <a:effectLst/>
                          <a:latin typeface="+mn-lt"/>
                          <a:ea typeface="+mn-ea"/>
                          <a:cs typeface="+mn-cs"/>
                        </a:rPr>
                        <a:t>RCL.LIB</a:t>
                      </a:r>
                      <a:endParaRPr lang="en-US" altLang="zh-CN" sz="1400" kern="1200">
                        <a:solidFill>
                          <a:schemeClr val="dk1"/>
                        </a:solidFill>
                        <a:effectLst/>
                        <a:latin typeface="+mn-lt"/>
                        <a:ea typeface="+mn-ea"/>
                        <a:cs typeface="+mn-cs"/>
                      </a:endParaRPr>
                    </a:p>
                    <a:p>
                      <a:pPr algn="ctr"/>
                      <a:r>
                        <a:rPr lang="zh-CN" altLang="zh-CN" sz="1400" kern="1200">
                          <a:solidFill>
                            <a:schemeClr val="dk1"/>
                          </a:solidFill>
                          <a:effectLst/>
                          <a:latin typeface="+mn-lt"/>
                          <a:ea typeface="+mn-ea"/>
                          <a:cs typeface="+mn-cs"/>
                        </a:rPr>
                        <a:t>（电阻、电容、电感库）</a:t>
                      </a:r>
                      <a:endParaRPr lang="zh-CN" altLang="en-US" sz="1400"/>
                    </a:p>
                  </a:txBody>
                  <a:tcPr marT="45721" marB="45721" anchor="ctr"/>
                </a:tc>
                <a:tc>
                  <a:txBody>
                    <a:bodyPr/>
                    <a:p>
                      <a:r>
                        <a:rPr lang="zh-CN" altLang="zh-CN" sz="1400" kern="1200">
                          <a:solidFill>
                            <a:schemeClr val="dk1"/>
                          </a:solidFill>
                          <a:effectLst/>
                          <a:latin typeface="+mn-lt"/>
                          <a:ea typeface="+mn-ea"/>
                          <a:cs typeface="+mn-cs"/>
                        </a:rPr>
                        <a:t>普通电阻类，包括</a:t>
                      </a:r>
                      <a:r>
                        <a:rPr lang="en-US" altLang="zh-CN" sz="1400" kern="1200">
                          <a:solidFill>
                            <a:schemeClr val="dk1"/>
                          </a:solidFill>
                          <a:effectLst/>
                          <a:latin typeface="+mn-lt"/>
                          <a:ea typeface="+mn-ea"/>
                          <a:cs typeface="+mn-cs"/>
                        </a:rPr>
                        <a:t>SMD</a:t>
                      </a:r>
                      <a:r>
                        <a:rPr lang="zh-CN" altLang="zh-CN" sz="1400" kern="1200">
                          <a:solidFill>
                            <a:schemeClr val="dk1"/>
                          </a:solidFill>
                          <a:effectLst/>
                          <a:latin typeface="+mn-lt"/>
                          <a:ea typeface="+mn-ea"/>
                          <a:cs typeface="+mn-cs"/>
                        </a:rPr>
                        <a:t>、碳膜、金膜、氧化膜、绕线、水泥、玻璃釉等</a:t>
                      </a:r>
                      <a:endParaRPr lang="zh-CN" altLang="en-US" sz="1400"/>
                    </a:p>
                  </a:txBody>
                  <a:tcPr marT="45721" marB="45721"/>
                </a:tc>
                <a:tc>
                  <a:txBody>
                    <a:bodyPr/>
                    <a:p>
                      <a:pPr algn="ctr"/>
                      <a:r>
                        <a:rPr lang="en-US" altLang="zh-CN" sz="1400"/>
                        <a:t>R</a:t>
                      </a:r>
                      <a:endParaRPr lang="zh-CN" altLang="en-US" sz="1400"/>
                    </a:p>
                  </a:txBody>
                  <a:tcPr marT="45721" marB="45721"/>
                </a:tc>
                <a:tc>
                  <a:txBody>
                    <a:bodyPr/>
                    <a:p>
                      <a:pPr algn="ctr"/>
                      <a:r>
                        <a:rPr lang="en-US" altLang="zh-CN" sz="1400"/>
                        <a:t>R</a:t>
                      </a:r>
                      <a:endParaRPr lang="zh-CN" altLang="en-US" sz="1400"/>
                    </a:p>
                  </a:txBody>
                  <a:tcPr marT="45721" marB="45721"/>
                </a:tc>
              </a:tr>
              <a:tr h="312420">
                <a:tc vMerge="1">
                  <a:tcPr/>
                </a:tc>
                <a:tc>
                  <a:txBody>
                    <a:bodyPr/>
                    <a:p>
                      <a:r>
                        <a:rPr lang="zh-CN" altLang="zh-CN" sz="1400" kern="1200">
                          <a:solidFill>
                            <a:schemeClr val="dk1"/>
                          </a:solidFill>
                          <a:effectLst/>
                          <a:latin typeface="+mn-lt"/>
                          <a:ea typeface="+mn-ea"/>
                          <a:cs typeface="+mn-cs"/>
                        </a:rPr>
                        <a:t>排阻</a:t>
                      </a:r>
                      <a:endParaRPr lang="zh-CN" altLang="en-US" sz="1400"/>
                    </a:p>
                  </a:txBody>
                  <a:tcPr marT="45721" marB="45721"/>
                </a:tc>
                <a:tc>
                  <a:txBody>
                    <a:bodyPr/>
                    <a:p>
                      <a:pPr algn="ctr"/>
                      <a:r>
                        <a:rPr lang="en-US" altLang="zh-CN" sz="1400"/>
                        <a:t>RA</a:t>
                      </a:r>
                      <a:endParaRPr lang="zh-CN" altLang="en-US" sz="1400"/>
                    </a:p>
                  </a:txBody>
                  <a:tcPr marT="45721" marB="45721"/>
                </a:tc>
                <a:tc>
                  <a:txBody>
                    <a:bodyPr/>
                    <a:p>
                      <a:pPr algn="ctr"/>
                      <a:r>
                        <a:rPr lang="en-US" altLang="zh-CN" sz="1400"/>
                        <a:t>RA+</a:t>
                      </a:r>
                      <a:r>
                        <a:rPr lang="zh-CN" altLang="en-US" sz="1400"/>
                        <a:t>电阻数</a:t>
                      </a:r>
                      <a:r>
                        <a:rPr lang="en-US" altLang="zh-CN" sz="1400"/>
                        <a:t>-PIN</a:t>
                      </a:r>
                      <a:r>
                        <a:rPr lang="zh-CN" altLang="en-US" sz="1400"/>
                        <a:t>距</a:t>
                      </a:r>
                      <a:endParaRPr lang="zh-CN" altLang="en-US" sz="1400"/>
                    </a:p>
                  </a:txBody>
                  <a:tcPr marT="45721" marB="45721"/>
                </a:tc>
              </a:tr>
              <a:tr h="402351">
                <a:tc vMerge="1">
                  <a:tcPr/>
                </a:tc>
                <a:tc>
                  <a:txBody>
                    <a:bodyPr/>
                    <a:p>
                      <a:r>
                        <a:rPr lang="zh-CN" altLang="zh-CN" sz="1400" kern="1200">
                          <a:solidFill>
                            <a:schemeClr val="dk1"/>
                          </a:solidFill>
                          <a:effectLst/>
                          <a:latin typeface="+mn-lt"/>
                          <a:ea typeface="+mn-ea"/>
                          <a:cs typeface="+mn-cs"/>
                        </a:rPr>
                        <a:t>可调电阻类，包括各种规格单路可调电阻</a:t>
                      </a:r>
                      <a:endParaRPr lang="zh-CN" altLang="en-US" sz="1400"/>
                    </a:p>
                  </a:txBody>
                  <a:tcPr marT="45721" marB="45721"/>
                </a:tc>
                <a:tc>
                  <a:txBody>
                    <a:bodyPr/>
                    <a:p>
                      <a:pPr algn="ctr"/>
                      <a:r>
                        <a:rPr lang="en-US" altLang="zh-CN" sz="1400"/>
                        <a:t>VR</a:t>
                      </a:r>
                      <a:endParaRPr lang="zh-CN" altLang="en-US" sz="1400"/>
                    </a:p>
                  </a:txBody>
                  <a:tcPr marT="45721" marB="45721"/>
                </a:tc>
                <a:tc>
                  <a:txBody>
                    <a:bodyPr/>
                    <a:p>
                      <a:pPr algn="ctr"/>
                      <a:r>
                        <a:rPr lang="en-US" altLang="zh-CN" sz="1400"/>
                        <a:t>VR-</a:t>
                      </a:r>
                      <a:r>
                        <a:rPr lang="zh-CN" altLang="en-US" sz="1400"/>
                        <a:t>型号</a:t>
                      </a:r>
                      <a:endParaRPr lang="zh-CN" altLang="en-US" sz="1400"/>
                    </a:p>
                  </a:txBody>
                  <a:tcPr marT="45721" marB="45721"/>
                </a:tc>
              </a:tr>
              <a:tr h="304809">
                <a:tc rowSpan="2">
                  <a:txBody>
                    <a:bodyPr/>
                    <a:p>
                      <a:pPr algn="ctr"/>
                      <a:r>
                        <a:rPr lang="en-US" altLang="zh-CN" sz="1400" kern="1200">
                          <a:solidFill>
                            <a:schemeClr val="dk1"/>
                          </a:solidFill>
                          <a:effectLst/>
                          <a:latin typeface="+mn-lt"/>
                          <a:ea typeface="+mn-ea"/>
                          <a:cs typeface="+mn-cs"/>
                        </a:rPr>
                        <a:t>DQ.LIB</a:t>
                      </a:r>
                      <a:endParaRPr lang="zh-CN" altLang="zh-CN" sz="1400" kern="1200">
                        <a:solidFill>
                          <a:schemeClr val="dk1"/>
                        </a:solidFill>
                        <a:effectLst/>
                        <a:latin typeface="+mn-lt"/>
                        <a:ea typeface="+mn-ea"/>
                        <a:cs typeface="+mn-cs"/>
                      </a:endParaRPr>
                    </a:p>
                    <a:p>
                      <a:pPr algn="ctr"/>
                      <a:r>
                        <a:rPr lang="zh-CN" altLang="zh-CN" sz="1400" kern="1200">
                          <a:solidFill>
                            <a:schemeClr val="dk1"/>
                          </a:solidFill>
                          <a:effectLst/>
                          <a:latin typeface="+mn-lt"/>
                          <a:ea typeface="+mn-ea"/>
                          <a:cs typeface="+mn-cs"/>
                        </a:rPr>
                        <a:t>（二极管、晶体管库）</a:t>
                      </a:r>
                      <a:endParaRPr lang="zh-CN" altLang="en-US" sz="1400"/>
                    </a:p>
                  </a:txBody>
                  <a:tcPr marT="45721" marB="45721" anchor="ctr"/>
                </a:tc>
                <a:tc>
                  <a:txBody>
                    <a:bodyPr/>
                    <a:p>
                      <a:r>
                        <a:rPr lang="zh-CN" altLang="zh-CN" sz="1400" kern="1200">
                          <a:solidFill>
                            <a:schemeClr val="dk1"/>
                          </a:solidFill>
                          <a:effectLst/>
                          <a:latin typeface="+mn-lt"/>
                          <a:ea typeface="+mn-ea"/>
                          <a:cs typeface="+mn-cs"/>
                        </a:rPr>
                        <a:t>普通二极管类</a:t>
                      </a:r>
                      <a:endParaRPr lang="zh-CN" altLang="en-US" sz="1400"/>
                    </a:p>
                  </a:txBody>
                  <a:tcPr marT="45721" marB="45721"/>
                </a:tc>
                <a:tc>
                  <a:txBody>
                    <a:bodyPr/>
                    <a:p>
                      <a:pPr algn="ctr"/>
                      <a:r>
                        <a:rPr lang="en-US" altLang="zh-CN" sz="1400"/>
                        <a:t>D</a:t>
                      </a:r>
                      <a:endParaRPr lang="zh-CN" altLang="en-US" sz="1400"/>
                    </a:p>
                  </a:txBody>
                  <a:tcPr marT="45721" marB="45721"/>
                </a:tc>
                <a:tc>
                  <a:txBody>
                    <a:bodyPr/>
                    <a:p>
                      <a:pPr algn="ctr"/>
                      <a:r>
                        <a:rPr lang="en-US" altLang="zh-CN" sz="1400"/>
                        <a:t>D</a:t>
                      </a:r>
                      <a:endParaRPr lang="zh-CN" altLang="en-US" sz="1400"/>
                    </a:p>
                  </a:txBody>
                  <a:tcPr marT="45721" marB="45721"/>
                </a:tc>
              </a:tr>
              <a:tr h="304809">
                <a:tc vMerge="1">
                  <a:tcPr/>
                </a:tc>
                <a:tc>
                  <a:txBody>
                    <a:bodyPr/>
                    <a:p>
                      <a:r>
                        <a:rPr lang="en-US" altLang="zh-CN" sz="1400" kern="1200">
                          <a:solidFill>
                            <a:schemeClr val="dk1"/>
                          </a:solidFill>
                          <a:effectLst/>
                          <a:latin typeface="+mn-lt"/>
                          <a:ea typeface="+mn-ea"/>
                          <a:cs typeface="+mn-cs"/>
                        </a:rPr>
                        <a:t>MOS</a:t>
                      </a:r>
                      <a:r>
                        <a:rPr lang="zh-CN" altLang="zh-CN" sz="1400" kern="1200">
                          <a:solidFill>
                            <a:schemeClr val="dk1"/>
                          </a:solidFill>
                          <a:effectLst/>
                          <a:latin typeface="+mn-lt"/>
                          <a:ea typeface="+mn-ea"/>
                          <a:cs typeface="+mn-cs"/>
                        </a:rPr>
                        <a:t>管类</a:t>
                      </a:r>
                      <a:endParaRPr lang="zh-CN" altLang="en-US" sz="1400"/>
                    </a:p>
                  </a:txBody>
                  <a:tcPr marT="45721" marB="45721"/>
                </a:tc>
                <a:tc>
                  <a:txBody>
                    <a:bodyPr/>
                    <a:p>
                      <a:pPr algn="ctr"/>
                      <a:r>
                        <a:rPr lang="en-US" altLang="zh-CN" sz="1400"/>
                        <a:t>Q</a:t>
                      </a:r>
                      <a:endParaRPr lang="zh-CN" altLang="en-US" sz="1400"/>
                    </a:p>
                  </a:txBody>
                  <a:tcPr marT="45721" marB="45721"/>
                </a:tc>
                <a:tc>
                  <a:txBody>
                    <a:bodyPr/>
                    <a:p>
                      <a:pPr algn="ctr"/>
                      <a:r>
                        <a:rPr lang="en-US" altLang="zh-CN" sz="1400"/>
                        <a:t>Q-</a:t>
                      </a:r>
                      <a:r>
                        <a:rPr lang="zh-CN" altLang="en-US" sz="1400"/>
                        <a:t>型号</a:t>
                      </a:r>
                      <a:endParaRPr lang="zh-CN" altLang="en-US" sz="1400"/>
                    </a:p>
                  </a:txBody>
                  <a:tcPr marT="45721" marB="45721"/>
                </a:tc>
              </a:tr>
              <a:tr h="365760">
                <a:tc>
                  <a:txBody>
                    <a:bodyPr/>
                    <a:p>
                      <a:pPr algn="ctr"/>
                      <a:r>
                        <a:rPr lang="en-US" altLang="zh-CN" sz="1400" kern="1200">
                          <a:solidFill>
                            <a:schemeClr val="dk1"/>
                          </a:solidFill>
                          <a:effectLst/>
                          <a:latin typeface="+mn-lt"/>
                          <a:ea typeface="+mn-ea"/>
                          <a:cs typeface="+mn-cs"/>
                        </a:rPr>
                        <a:t>IC.LIB</a:t>
                      </a:r>
                      <a:r>
                        <a:rPr lang="zh-CN" altLang="zh-CN" sz="1400" kern="1200">
                          <a:solidFill>
                            <a:schemeClr val="dk1"/>
                          </a:solidFill>
                          <a:effectLst/>
                          <a:latin typeface="+mn-lt"/>
                          <a:ea typeface="+mn-ea"/>
                          <a:cs typeface="+mn-cs"/>
                        </a:rPr>
                        <a:t>（集成电路库）</a:t>
                      </a:r>
                      <a:endParaRPr lang="zh-CN" altLang="en-US" sz="1400"/>
                    </a:p>
                  </a:txBody>
                  <a:tcPr marT="45721" marB="45721" anchor="ctr"/>
                </a:tc>
                <a:tc>
                  <a:txBody>
                    <a:bodyPr/>
                    <a:p>
                      <a:r>
                        <a:rPr lang="en-US" altLang="zh-CN" sz="1400" kern="1200">
                          <a:solidFill>
                            <a:schemeClr val="dk1"/>
                          </a:solidFill>
                          <a:effectLst/>
                          <a:latin typeface="+mn-lt"/>
                          <a:ea typeface="+mn-ea"/>
                          <a:cs typeface="+mn-cs"/>
                        </a:rPr>
                        <a:t>IC</a:t>
                      </a:r>
                      <a:r>
                        <a:rPr lang="zh-CN" altLang="en-US" sz="1400" kern="1200">
                          <a:solidFill>
                            <a:schemeClr val="dk1"/>
                          </a:solidFill>
                          <a:effectLst/>
                          <a:latin typeface="+mn-lt"/>
                          <a:ea typeface="+mn-ea"/>
                          <a:cs typeface="+mn-cs"/>
                        </a:rPr>
                        <a:t>、</a:t>
                      </a:r>
                      <a:r>
                        <a:rPr lang="zh-CN" altLang="zh-CN" sz="1400" kern="1200">
                          <a:solidFill>
                            <a:schemeClr val="dk1"/>
                          </a:solidFill>
                          <a:effectLst/>
                          <a:latin typeface="+mn-lt"/>
                          <a:ea typeface="+mn-ea"/>
                          <a:cs typeface="+mn-cs"/>
                        </a:rPr>
                        <a:t>三端稳压</a:t>
                      </a:r>
                      <a:r>
                        <a:rPr lang="en-US" altLang="zh-CN" sz="1400" kern="1200">
                          <a:solidFill>
                            <a:schemeClr val="dk1"/>
                          </a:solidFill>
                          <a:effectLst/>
                          <a:latin typeface="+mn-lt"/>
                          <a:ea typeface="+mn-ea"/>
                          <a:cs typeface="+mn-cs"/>
                        </a:rPr>
                        <a:t>IC</a:t>
                      </a:r>
                      <a:r>
                        <a:rPr lang="zh-CN" altLang="zh-CN" sz="1400" kern="1200">
                          <a:solidFill>
                            <a:schemeClr val="dk1"/>
                          </a:solidFill>
                          <a:effectLst/>
                          <a:latin typeface="+mn-lt"/>
                          <a:ea typeface="+mn-ea"/>
                          <a:cs typeface="+mn-cs"/>
                        </a:rPr>
                        <a:t>类，包括</a:t>
                      </a:r>
                      <a:r>
                        <a:rPr lang="en-US" altLang="zh-CN" sz="1400" kern="1200">
                          <a:solidFill>
                            <a:schemeClr val="dk1"/>
                          </a:solidFill>
                          <a:effectLst/>
                          <a:latin typeface="+mn-lt"/>
                          <a:ea typeface="+mn-ea"/>
                          <a:cs typeface="+mn-cs"/>
                        </a:rPr>
                        <a:t>78</a:t>
                      </a:r>
                      <a:r>
                        <a:rPr lang="zh-CN" altLang="zh-CN" sz="1400" kern="1200">
                          <a:solidFill>
                            <a:schemeClr val="dk1"/>
                          </a:solidFill>
                          <a:effectLst/>
                          <a:latin typeface="+mn-lt"/>
                          <a:ea typeface="+mn-ea"/>
                          <a:cs typeface="+mn-cs"/>
                        </a:rPr>
                        <a:t>系列三端稳压</a:t>
                      </a:r>
                      <a:r>
                        <a:rPr lang="en-US" altLang="zh-CN" sz="1400" kern="1200">
                          <a:solidFill>
                            <a:schemeClr val="dk1"/>
                          </a:solidFill>
                          <a:effectLst/>
                          <a:latin typeface="+mn-lt"/>
                          <a:ea typeface="+mn-ea"/>
                          <a:cs typeface="+mn-cs"/>
                        </a:rPr>
                        <a:t>IC</a:t>
                      </a:r>
                      <a:endParaRPr lang="zh-CN" altLang="en-US" sz="1400"/>
                    </a:p>
                  </a:txBody>
                  <a:tcPr marT="45721" marB="45721"/>
                </a:tc>
                <a:tc>
                  <a:txBody>
                    <a:bodyPr/>
                    <a:p>
                      <a:pPr algn="ctr"/>
                      <a:r>
                        <a:rPr lang="en-US" altLang="zh-CN" sz="1800"/>
                        <a:t>U</a:t>
                      </a:r>
                      <a:endParaRPr lang="zh-CN" altLang="en-US" sz="1800"/>
                    </a:p>
                  </a:txBody>
                  <a:tcPr marT="45721" marB="45721"/>
                </a:tc>
                <a:tc>
                  <a:txBody>
                    <a:bodyPr/>
                    <a:p>
                      <a:pPr algn="ctr"/>
                      <a:r>
                        <a:rPr lang="en-US" altLang="zh-CN" sz="1400"/>
                        <a:t>U-</a:t>
                      </a:r>
                      <a:r>
                        <a:rPr lang="zh-CN" altLang="en-US" sz="1400"/>
                        <a:t>型号</a:t>
                      </a:r>
                      <a:endParaRPr lang="zh-CN" altLang="en-US" sz="1400"/>
                    </a:p>
                  </a:txBody>
                  <a:tcPr marT="45721" marB="45721"/>
                </a:tc>
              </a:tr>
              <a:tr h="304809">
                <a:tc>
                  <a:txBody>
                    <a:bodyPr/>
                    <a:p>
                      <a:pPr algn="ctr"/>
                      <a:r>
                        <a:rPr lang="en-US" altLang="zh-CN" sz="1400" kern="1200">
                          <a:solidFill>
                            <a:schemeClr val="dk1"/>
                          </a:solidFill>
                          <a:effectLst/>
                          <a:latin typeface="+mn-lt"/>
                          <a:ea typeface="+mn-ea"/>
                          <a:cs typeface="+mn-cs"/>
                        </a:rPr>
                        <a:t>CON.LIB</a:t>
                      </a:r>
                      <a:r>
                        <a:rPr lang="zh-CN" altLang="zh-CN" sz="1400" kern="1200">
                          <a:solidFill>
                            <a:schemeClr val="dk1"/>
                          </a:solidFill>
                          <a:effectLst/>
                          <a:latin typeface="+mn-lt"/>
                          <a:ea typeface="+mn-ea"/>
                          <a:cs typeface="+mn-cs"/>
                        </a:rPr>
                        <a:t>（接插件库）</a:t>
                      </a:r>
                      <a:endParaRPr lang="zh-CN" altLang="en-US" sz="1400"/>
                    </a:p>
                  </a:txBody>
                  <a:tcPr marT="45721" marB="45721" anchor="ctr"/>
                </a:tc>
                <a:tc>
                  <a:txBody>
                    <a:bodyPr/>
                    <a:p>
                      <a:r>
                        <a:rPr lang="zh-CN" altLang="zh-CN" sz="1400" kern="1200">
                          <a:solidFill>
                            <a:schemeClr val="dk1"/>
                          </a:solidFill>
                          <a:effectLst/>
                          <a:latin typeface="+mn-lt"/>
                          <a:ea typeface="+mn-ea"/>
                          <a:cs typeface="+mn-cs"/>
                        </a:rPr>
                        <a:t>端子排座，包括导电插片、四脚端子等</a:t>
                      </a:r>
                      <a:endParaRPr lang="zh-CN" altLang="en-US" sz="1400"/>
                    </a:p>
                  </a:txBody>
                  <a:tcPr marT="45721" marB="45721"/>
                </a:tc>
                <a:tc>
                  <a:txBody>
                    <a:bodyPr/>
                    <a:p>
                      <a:pPr algn="ctr"/>
                      <a:r>
                        <a:rPr lang="en-US" altLang="zh-CN" sz="1400"/>
                        <a:t>CON</a:t>
                      </a:r>
                      <a:endParaRPr lang="zh-CN" altLang="en-US" sz="1400"/>
                    </a:p>
                  </a:txBody>
                  <a:tcPr marT="45721" marB="45721"/>
                </a:tc>
                <a:tc>
                  <a:txBody>
                    <a:bodyPr/>
                    <a:p>
                      <a:pPr algn="ctr"/>
                      <a:r>
                        <a:rPr lang="en-US" altLang="zh-CN" sz="1400"/>
                        <a:t>CON+PIN</a:t>
                      </a:r>
                      <a:r>
                        <a:rPr lang="zh-CN" altLang="en-US" sz="1400"/>
                        <a:t>数</a:t>
                      </a:r>
                      <a:endParaRPr lang="zh-CN" altLang="en-US" sz="1400"/>
                    </a:p>
                  </a:txBody>
                  <a:tcPr marT="45721" marB="45721"/>
                </a:tc>
              </a:tr>
              <a:tr h="304809">
                <a:tc>
                  <a:txBody>
                    <a:bodyPr/>
                    <a:p>
                      <a:r>
                        <a:rPr lang="en-US" altLang="zh-CN" sz="1400" kern="1200">
                          <a:solidFill>
                            <a:schemeClr val="dk1"/>
                          </a:solidFill>
                          <a:effectLst/>
                          <a:latin typeface="+mn-lt"/>
                          <a:ea typeface="+mn-ea"/>
                          <a:cs typeface="+mn-cs"/>
                        </a:rPr>
                        <a:t>DISPLAY.LIB(</a:t>
                      </a:r>
                      <a:r>
                        <a:rPr lang="zh-CN" altLang="zh-CN" sz="1400" kern="1200">
                          <a:solidFill>
                            <a:schemeClr val="dk1"/>
                          </a:solidFill>
                          <a:effectLst/>
                          <a:latin typeface="+mn-lt"/>
                          <a:ea typeface="+mn-ea"/>
                          <a:cs typeface="+mn-cs"/>
                        </a:rPr>
                        <a:t>光电元件库</a:t>
                      </a:r>
                      <a:r>
                        <a:rPr lang="en-US" altLang="zh-CN" sz="1400" kern="1200">
                          <a:solidFill>
                            <a:schemeClr val="dk1"/>
                          </a:solidFill>
                          <a:effectLst/>
                          <a:latin typeface="+mn-lt"/>
                          <a:ea typeface="+mn-ea"/>
                          <a:cs typeface="+mn-cs"/>
                        </a:rPr>
                        <a:t>)</a:t>
                      </a:r>
                      <a:endParaRPr lang="zh-CN" altLang="en-US" sz="1400"/>
                    </a:p>
                  </a:txBody>
                  <a:tcPr marT="45721" marB="45721"/>
                </a:tc>
                <a:tc>
                  <a:txBody>
                    <a:bodyPr/>
                    <a:p>
                      <a:r>
                        <a:rPr lang="zh-CN" altLang="zh-CN" sz="1400" kern="1200">
                          <a:solidFill>
                            <a:schemeClr val="dk1"/>
                          </a:solidFill>
                          <a:effectLst/>
                          <a:latin typeface="+mn-lt"/>
                          <a:ea typeface="+mn-ea"/>
                          <a:cs typeface="+mn-cs"/>
                        </a:rPr>
                        <a:t>发光二极管</a:t>
                      </a:r>
                      <a:endParaRPr lang="zh-CN" altLang="en-US" sz="1400"/>
                    </a:p>
                  </a:txBody>
                  <a:tcPr marT="45721" marB="45721"/>
                </a:tc>
                <a:tc>
                  <a:txBody>
                    <a:bodyPr/>
                    <a:p>
                      <a:pPr algn="ctr"/>
                      <a:r>
                        <a:rPr lang="en-US" altLang="zh-CN" sz="1400"/>
                        <a:t>LED</a:t>
                      </a:r>
                      <a:endParaRPr lang="zh-CN" altLang="en-US" sz="1400"/>
                    </a:p>
                  </a:txBody>
                  <a:tcPr marT="45721" marB="45721"/>
                </a:tc>
                <a:tc>
                  <a:txBody>
                    <a:bodyPr/>
                    <a:p>
                      <a:pPr algn="ctr"/>
                      <a:r>
                        <a:rPr lang="en-US" altLang="zh-CN" sz="1400" kern="1200">
                          <a:solidFill>
                            <a:schemeClr val="dk1"/>
                          </a:solidFill>
                          <a:effectLst/>
                          <a:latin typeface="+mn-lt"/>
                          <a:ea typeface="+mn-ea"/>
                          <a:cs typeface="+mn-cs"/>
                        </a:rPr>
                        <a:t>LED-</a:t>
                      </a:r>
                      <a:r>
                        <a:rPr lang="zh-CN" altLang="zh-CN" sz="1400" kern="1200">
                          <a:solidFill>
                            <a:schemeClr val="dk1"/>
                          </a:solidFill>
                          <a:effectLst/>
                          <a:latin typeface="+mn-lt"/>
                          <a:ea typeface="+mn-ea"/>
                          <a:cs typeface="+mn-cs"/>
                        </a:rPr>
                        <a:t>型号</a:t>
                      </a:r>
                      <a:endParaRPr lang="zh-CN" altLang="en-US" sz="1400"/>
                    </a:p>
                  </a:txBody>
                  <a:tcPr marT="45721" marB="45721"/>
                </a:tc>
              </a:tr>
              <a:tr h="304809">
                <a:tc rowSpan="2">
                  <a:txBody>
                    <a:bodyPr/>
                    <a:p>
                      <a:pPr algn="ctr"/>
                      <a:r>
                        <a:rPr lang="en-US" altLang="zh-CN" sz="1400" kern="1200">
                          <a:solidFill>
                            <a:schemeClr val="dk1"/>
                          </a:solidFill>
                          <a:effectLst/>
                          <a:latin typeface="+mn-lt"/>
                          <a:ea typeface="+mn-ea"/>
                          <a:cs typeface="+mn-cs"/>
                        </a:rPr>
                        <a:t>OTHER.LIB</a:t>
                      </a:r>
                      <a:endParaRPr lang="en-US" altLang="zh-CN" sz="1400" kern="1200">
                        <a:solidFill>
                          <a:schemeClr val="dk1"/>
                        </a:solidFill>
                        <a:effectLst/>
                        <a:latin typeface="+mn-lt"/>
                        <a:ea typeface="+mn-ea"/>
                        <a:cs typeface="+mn-cs"/>
                      </a:endParaRPr>
                    </a:p>
                    <a:p>
                      <a:pPr algn="ctr"/>
                      <a:r>
                        <a:rPr lang="en-US" altLang="zh-CN" sz="1400" kern="1200">
                          <a:solidFill>
                            <a:schemeClr val="dk1"/>
                          </a:solidFill>
                          <a:effectLst/>
                          <a:latin typeface="+mn-lt"/>
                          <a:ea typeface="+mn-ea"/>
                          <a:cs typeface="+mn-cs"/>
                        </a:rPr>
                        <a:t>(</a:t>
                      </a:r>
                      <a:r>
                        <a:rPr lang="zh-CN" altLang="zh-CN" sz="1400" kern="1200">
                          <a:solidFill>
                            <a:schemeClr val="dk1"/>
                          </a:solidFill>
                          <a:effectLst/>
                          <a:latin typeface="+mn-lt"/>
                          <a:ea typeface="+mn-ea"/>
                          <a:cs typeface="+mn-cs"/>
                        </a:rPr>
                        <a:t>其他元器件库</a:t>
                      </a:r>
                      <a:r>
                        <a:rPr lang="en-US" altLang="zh-CN" sz="1400" kern="1200">
                          <a:solidFill>
                            <a:schemeClr val="dk1"/>
                          </a:solidFill>
                          <a:effectLst/>
                          <a:latin typeface="+mn-lt"/>
                          <a:ea typeface="+mn-ea"/>
                          <a:cs typeface="+mn-cs"/>
                        </a:rPr>
                        <a:t>)</a:t>
                      </a:r>
                      <a:endParaRPr lang="zh-CN" altLang="en-US" sz="1400"/>
                    </a:p>
                  </a:txBody>
                  <a:tcPr marT="45721" marB="45721" anchor="ctr"/>
                </a:tc>
                <a:tc>
                  <a:txBody>
                    <a:bodyPr/>
                    <a:p>
                      <a:r>
                        <a:rPr lang="zh-CN" altLang="en-US" sz="1400"/>
                        <a:t>按键开关</a:t>
                      </a:r>
                      <a:endParaRPr lang="zh-CN" altLang="en-US" sz="1400"/>
                    </a:p>
                  </a:txBody>
                  <a:tcPr marT="45721" marB="45721"/>
                </a:tc>
                <a:tc>
                  <a:txBody>
                    <a:bodyPr/>
                    <a:p>
                      <a:pPr algn="ctr"/>
                      <a:r>
                        <a:rPr lang="en-US" altLang="zh-CN" sz="1400" kern="1200">
                          <a:solidFill>
                            <a:schemeClr val="dk1"/>
                          </a:solidFill>
                          <a:effectLst/>
                          <a:latin typeface="+mn-lt"/>
                          <a:ea typeface="+mn-ea"/>
                          <a:cs typeface="+mn-cs"/>
                        </a:rPr>
                        <a:t>SW</a:t>
                      </a:r>
                      <a:endParaRPr lang="zh-CN" altLang="en-US" sz="1400"/>
                    </a:p>
                  </a:txBody>
                  <a:tcPr marT="45721" marB="45721"/>
                </a:tc>
                <a:tc>
                  <a:txBody>
                    <a:bodyPr/>
                    <a:p>
                      <a:pPr algn="ctr"/>
                      <a:r>
                        <a:rPr lang="en-US" altLang="zh-CN" sz="1400" kern="1200">
                          <a:solidFill>
                            <a:schemeClr val="dk1"/>
                          </a:solidFill>
                          <a:effectLst/>
                          <a:latin typeface="+mn-lt"/>
                          <a:ea typeface="+mn-ea"/>
                          <a:cs typeface="+mn-cs"/>
                        </a:rPr>
                        <a:t>SW-</a:t>
                      </a:r>
                      <a:r>
                        <a:rPr lang="zh-CN" altLang="zh-CN" sz="1400" kern="1200">
                          <a:solidFill>
                            <a:schemeClr val="dk1"/>
                          </a:solidFill>
                          <a:effectLst/>
                          <a:latin typeface="+mn-lt"/>
                          <a:ea typeface="+mn-ea"/>
                          <a:cs typeface="+mn-cs"/>
                        </a:rPr>
                        <a:t>型号</a:t>
                      </a:r>
                      <a:endParaRPr lang="zh-CN" altLang="en-US" sz="1400"/>
                    </a:p>
                  </a:txBody>
                  <a:tcPr marT="45721" marB="45721"/>
                </a:tc>
              </a:tr>
              <a:tr h="304809">
                <a:tc vMerge="1">
                  <a:tcPr/>
                </a:tc>
                <a:tc>
                  <a:txBody>
                    <a:bodyPr/>
                    <a:p>
                      <a:r>
                        <a:rPr lang="zh-CN" altLang="zh-CN" sz="1400" kern="1200">
                          <a:solidFill>
                            <a:schemeClr val="dk1"/>
                          </a:solidFill>
                          <a:effectLst/>
                          <a:latin typeface="+mn-lt"/>
                          <a:ea typeface="+mn-ea"/>
                          <a:cs typeface="+mn-cs"/>
                        </a:rPr>
                        <a:t>晶振</a:t>
                      </a:r>
                      <a:endParaRPr lang="zh-CN" altLang="en-US" sz="1400"/>
                    </a:p>
                  </a:txBody>
                  <a:tcPr marT="45721" marB="45721"/>
                </a:tc>
                <a:tc>
                  <a:txBody>
                    <a:bodyPr/>
                    <a:p>
                      <a:pPr algn="ctr"/>
                      <a:r>
                        <a:rPr lang="en-US" altLang="zh-CN" sz="1400" kern="1200">
                          <a:solidFill>
                            <a:schemeClr val="dk1"/>
                          </a:solidFill>
                          <a:effectLst/>
                          <a:latin typeface="+mn-lt"/>
                          <a:ea typeface="+mn-ea"/>
                          <a:cs typeface="+mn-cs"/>
                        </a:rPr>
                        <a:t>Y</a:t>
                      </a:r>
                      <a:endParaRPr lang="zh-CN" altLang="en-US" sz="1400"/>
                    </a:p>
                  </a:txBody>
                  <a:tcPr marT="45721" marB="45721"/>
                </a:tc>
                <a:tc>
                  <a:txBody>
                    <a:bodyPr/>
                    <a:p>
                      <a:pPr algn="ctr"/>
                      <a:r>
                        <a:rPr lang="en-US" altLang="zh-CN" sz="1400" kern="1200">
                          <a:solidFill>
                            <a:schemeClr val="dk1"/>
                          </a:solidFill>
                          <a:effectLst/>
                          <a:latin typeface="+mn-lt"/>
                          <a:ea typeface="+mn-ea"/>
                          <a:cs typeface="+mn-cs"/>
                        </a:rPr>
                        <a:t>Y-</a:t>
                      </a:r>
                      <a:r>
                        <a:rPr lang="zh-CN" altLang="zh-CN" sz="1400" kern="1200">
                          <a:solidFill>
                            <a:schemeClr val="dk1"/>
                          </a:solidFill>
                          <a:effectLst/>
                          <a:latin typeface="+mn-lt"/>
                          <a:ea typeface="+mn-ea"/>
                          <a:cs typeface="+mn-cs"/>
                        </a:rPr>
                        <a:t>型号</a:t>
                      </a:r>
                      <a:endParaRPr lang="zh-CN" altLang="en-US" sz="1400"/>
                    </a:p>
                  </a:txBody>
                  <a:tcPr marT="45721" marB="45721"/>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089914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sym typeface="+mn-ea"/>
              </a:rPr>
              <a:t>1.集成库的创建</a:t>
            </a:r>
            <a:endParaRPr sz="2000" b="1" dirty="0" smtClean="0">
              <a:solidFill>
                <a:srgbClr val="CF9022"/>
              </a:solidFill>
              <a:latin typeface="Arial" panose="020B0604020202020204" pitchFamily="34" charset="0"/>
              <a:cs typeface="Arial" panose="020B0604020202020204" pitchFamily="34" charset="0"/>
              <a:sym typeface="+mn-ea"/>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在进行PCB设计时，经常遇到系统库没有自己需要的元件，这时可以创建自己原理图库和PCB元件库。而如果创建一个集成库，它能将原理图库和PCB元件库的元件进行一一对应关联起来，使用起来更加的方便快捷。创建集成库的方法如下：</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（1）执行菜单栏中“文件”→“新的”→“项目”→“集成库”命令，创建一个新的集成库文件。</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（2）执行菜单栏中“文件”→“新的”→“库”→“原理图库”命令，创建一个新的原理图库文件。</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（3）执行菜单栏中“文件”→“新的”→“库”→“PCB元件库”命令，创建一个新的PCB元件库文件。</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单击工具栏左上角的保存按钮，或按快捷键Ctrl+S，保存新建的集成库文件，将上面三个文件保存在同一路径下。</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（4）给集成库中的原理图库和PCB元件库添加元件和封装，此处复制前面制作好的原理图库和PCB元件库，并将它们关联起来，即为原理图库元件添加相应的PCB封装。</a:t>
            </a:r>
            <a:endParaRPr lang="zh-CN" altLang="zh-CN" sz="2000" dirty="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集成库的制作方法</a:t>
            </a:r>
            <a:endParaRPr lang="zh-CN" altLang="en-US" sz="2400" b="1" dirty="0">
              <a:solidFill>
                <a:srgbClr val="FFFFFF"/>
              </a:solidFill>
              <a:latin typeface="+mn-lt"/>
              <a:ea typeface="黑体" panose="02010609060101010101" pitchFamily="49" charset="-122"/>
              <a:cs typeface="Open Sans"/>
              <a:sym typeface="+mn-ea"/>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58373" name="图片 4"/>
          <p:cNvPicPr>
            <a:picLocks noChangeAspect="1"/>
          </p:cNvPicPr>
          <p:nvPr/>
        </p:nvPicPr>
        <p:blipFill>
          <a:blip r:embed="rId1"/>
          <a:stretch>
            <a:fillRect/>
          </a:stretch>
        </p:blipFill>
        <p:spPr>
          <a:xfrm>
            <a:off x="574358" y="4739323"/>
            <a:ext cx="3279775" cy="1068387"/>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647573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（5）将光标移动到Integrated_Library1.LibPkg位置处，单击鼠标右键，执行Compile Integrated Library Integrated_Library1.LibPkg编译集成库命令。</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（6）在集成库保存路径下，在Project Outputs for Integrated_Library1文件夹中得到集成库文件Integrated_Library1.IntLib。</a:t>
            </a:r>
            <a:endParaRPr lang="zh-CN" altLang="zh-CN" sz="2000" dirty="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集成库的制作方法</a:t>
            </a:r>
            <a:endParaRPr lang="zh-CN" altLang="en-US" sz="2400" b="1" dirty="0">
              <a:solidFill>
                <a:srgbClr val="FFFFFF"/>
              </a:solidFill>
              <a:latin typeface="+mn-lt"/>
              <a:ea typeface="黑体" panose="02010609060101010101" pitchFamily="49" charset="-122"/>
              <a:cs typeface="Open Sans"/>
              <a:sym typeface="+mn-ea"/>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60422" name="图片 6"/>
          <p:cNvPicPr>
            <a:picLocks noChangeAspect="1"/>
          </p:cNvPicPr>
          <p:nvPr/>
        </p:nvPicPr>
        <p:blipFill>
          <a:blip r:embed="rId1"/>
          <a:stretch>
            <a:fillRect/>
          </a:stretch>
        </p:blipFill>
        <p:spPr>
          <a:xfrm>
            <a:off x="574675" y="2292985"/>
            <a:ext cx="5572125" cy="1187450"/>
          </a:xfrm>
          <a:prstGeom prst="rect">
            <a:avLst/>
          </a:prstGeom>
          <a:noFill/>
          <a:ln w="9525">
            <a:noFill/>
          </a:ln>
        </p:spPr>
      </p:pic>
      <p:pic>
        <p:nvPicPr>
          <p:cNvPr id="60423" name="图片 8"/>
          <p:cNvPicPr>
            <a:picLocks noChangeAspect="1"/>
          </p:cNvPicPr>
          <p:nvPr/>
        </p:nvPicPr>
        <p:blipFill>
          <a:blip r:embed="rId2"/>
          <a:stretch>
            <a:fillRect/>
          </a:stretch>
        </p:blipFill>
        <p:spPr>
          <a:xfrm>
            <a:off x="574675" y="4886960"/>
            <a:ext cx="5205413" cy="1074738"/>
          </a:xfrm>
          <a:prstGeom prst="rect">
            <a:avLst/>
          </a:prstGeom>
          <a:noFill/>
          <a:ln w="9525">
            <a:noFill/>
          </a:ln>
        </p:spPr>
      </p:pic>
      <p:pic>
        <p:nvPicPr>
          <p:cNvPr id="60421" name="图片 3"/>
          <p:cNvPicPr>
            <a:picLocks noChangeAspect="1"/>
          </p:cNvPicPr>
          <p:nvPr/>
        </p:nvPicPr>
        <p:blipFill>
          <a:blip r:embed="rId3"/>
          <a:stretch>
            <a:fillRect/>
          </a:stretch>
        </p:blipFill>
        <p:spPr>
          <a:xfrm>
            <a:off x="6836410" y="1406525"/>
            <a:ext cx="4647565" cy="485711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783336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sym typeface="+mn-ea"/>
              </a:rPr>
              <a:t>2.集成库的加载</a:t>
            </a:r>
            <a:endParaRPr b="1" dirty="0" smtClean="0">
              <a:solidFill>
                <a:srgbClr val="CF9022"/>
              </a:solidFill>
              <a:latin typeface="Arial" panose="020B0604020202020204" pitchFamily="34" charset="0"/>
              <a:cs typeface="Arial" panose="020B0604020202020204" pitchFamily="34" charset="0"/>
              <a:sym typeface="+mn-ea"/>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集成库创建完成后，如何对创建好的集成库进行调用呢？这就涉及到集成库的加载了。单击PCB编辑界面右侧边栏上的Components按钮，在弹出的任意一个库列表中单击鼠标右键，选择Add or Remove Libraries…选项。</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弹出“可用库”对话框，单击“添加库（A）…”按钮，，选择库路径添加Project Outputs for Integrated_Library文件夹中的Integrated_Library1.IntLib集成库文件,即可完成集成库的加载。</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a:latin typeface="Arial" panose="020B0604020202020204" pitchFamily="34" charset="0"/>
                <a:cs typeface="Arial" panose="020B0604020202020204" pitchFamily="34" charset="0"/>
              </a:rPr>
              <a:t>成功加载后可在库下拉列表中看到添加进来的集成库，用户添加其他库的方法与添加集成库的方法一致。</a:t>
            </a:r>
            <a:endParaRPr lang="zh-CN" altLang="zh-CN" sz="2000" dirty="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sym typeface="+mn-ea"/>
              </a:rPr>
              <a:t>集成库的制作方法</a:t>
            </a:r>
            <a:endParaRPr lang="zh-CN" altLang="en-US" sz="2400" b="1" dirty="0">
              <a:solidFill>
                <a:srgbClr val="FFFFFF"/>
              </a:solidFill>
              <a:latin typeface="+mn-lt"/>
              <a:ea typeface="黑体" panose="02010609060101010101" pitchFamily="49" charset="-122"/>
              <a:cs typeface="Open Sans"/>
              <a:sym typeface="+mn-ea"/>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62472" name="图片 11"/>
          <p:cNvPicPr>
            <a:picLocks noChangeAspect="1"/>
          </p:cNvPicPr>
          <p:nvPr/>
        </p:nvPicPr>
        <p:blipFill>
          <a:blip r:embed="rId1"/>
          <a:stretch>
            <a:fillRect/>
          </a:stretch>
        </p:blipFill>
        <p:spPr>
          <a:xfrm>
            <a:off x="732155" y="3923030"/>
            <a:ext cx="3075940" cy="911860"/>
          </a:xfrm>
          <a:prstGeom prst="rect">
            <a:avLst/>
          </a:prstGeom>
          <a:noFill/>
          <a:ln w="9525">
            <a:noFill/>
          </a:ln>
        </p:spPr>
      </p:pic>
      <p:pic>
        <p:nvPicPr>
          <p:cNvPr id="62470" name="图片 5"/>
          <p:cNvPicPr>
            <a:picLocks noChangeAspect="1"/>
          </p:cNvPicPr>
          <p:nvPr/>
        </p:nvPicPr>
        <p:blipFill>
          <a:blip r:embed="rId2"/>
          <a:stretch>
            <a:fillRect/>
          </a:stretch>
        </p:blipFill>
        <p:spPr>
          <a:xfrm>
            <a:off x="8695690" y="1313815"/>
            <a:ext cx="2505075" cy="2821940"/>
          </a:xfrm>
          <a:prstGeom prst="rect">
            <a:avLst/>
          </a:prstGeom>
          <a:noFill/>
          <a:ln w="9525">
            <a:noFill/>
          </a:ln>
        </p:spPr>
      </p:pic>
      <p:pic>
        <p:nvPicPr>
          <p:cNvPr id="62473" name="图片 13"/>
          <p:cNvPicPr>
            <a:picLocks noChangeAspect="1"/>
          </p:cNvPicPr>
          <p:nvPr/>
        </p:nvPicPr>
        <p:blipFill>
          <a:blip r:embed="rId3"/>
          <a:stretch>
            <a:fillRect/>
          </a:stretch>
        </p:blipFill>
        <p:spPr>
          <a:xfrm>
            <a:off x="8983980" y="4223385"/>
            <a:ext cx="2216785" cy="1738630"/>
          </a:xfrm>
          <a:prstGeom prst="rect">
            <a:avLst/>
          </a:prstGeom>
          <a:noFill/>
          <a:ln w="9525">
            <a:noFill/>
          </a:ln>
        </p:spPr>
      </p:pic>
      <p:pic>
        <p:nvPicPr>
          <p:cNvPr id="62471" name="图片 9"/>
          <p:cNvPicPr>
            <a:picLocks noChangeAspect="1"/>
          </p:cNvPicPr>
          <p:nvPr/>
        </p:nvPicPr>
        <p:blipFill>
          <a:blip r:embed="rId4"/>
          <a:srcRect t="70708" r="1735"/>
          <a:stretch>
            <a:fillRect/>
          </a:stretch>
        </p:blipFill>
        <p:spPr>
          <a:xfrm>
            <a:off x="732155" y="5392420"/>
            <a:ext cx="4686300" cy="115633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0991215"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mn-lt"/>
              </a:rPr>
              <a:t>原理图中元件值标注规则</a:t>
            </a:r>
            <a:endParaRPr b="1" dirty="0" smtClean="0">
              <a:solidFill>
                <a:srgbClr val="CF9022"/>
              </a:solidFill>
              <a:latin typeface="Arial" panose="020B0604020202020204" pitchFamily="34" charset="0"/>
              <a:cs typeface="+mn-lt"/>
            </a:endParaRPr>
          </a:p>
          <a:p>
            <a:pPr marL="0" indent="0">
              <a:buFont typeface="Arial" panose="020B0604020202020204" pitchFamily="34" charset="0"/>
              <a:buNone/>
              <a:defRPr/>
            </a:pPr>
            <a:r>
              <a:rPr lang="zh-CN" sz="2000" dirty="0">
                <a:latin typeface="Arial" panose="020B0604020202020204" pitchFamily="34" charset="0"/>
                <a:sym typeface="+mn-ea"/>
              </a:rPr>
              <a:t>原理图中元件值标注规则下表所示</a:t>
            </a:r>
            <a:endParaRPr lang="zh-CN" sz="2000" dirty="0">
              <a:latin typeface="Arial" panose="020B0604020202020204" pitchFamily="34" charset="0"/>
              <a:sym typeface="+mn-ea"/>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元件的命名规范及归类</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graphicFrame>
        <p:nvGraphicFramePr>
          <p:cNvPr id="4" name="表格 3"/>
          <p:cNvGraphicFramePr>
            <a:graphicFrameLocks noGrp="1"/>
          </p:cNvGraphicFramePr>
          <p:nvPr/>
        </p:nvGraphicFramePr>
        <p:xfrm>
          <a:off x="1855470" y="2213610"/>
          <a:ext cx="8468995" cy="4196080"/>
        </p:xfrm>
        <a:graphic>
          <a:graphicData uri="http://schemas.openxmlformats.org/drawingml/2006/table">
            <a:tbl>
              <a:tblPr firstRow="1" bandRow="1">
                <a:tableStyleId>{5C22544A-7EE6-4342-B048-85BDC9FD1C3A}</a:tableStyleId>
              </a:tblPr>
              <a:tblGrid>
                <a:gridCol w="979170"/>
                <a:gridCol w="1686560"/>
                <a:gridCol w="5803265"/>
              </a:tblGrid>
              <a:tr h="365760">
                <a:tc>
                  <a:txBody>
                    <a:bodyPr/>
                    <a:p>
                      <a:pPr algn="ctr"/>
                      <a:r>
                        <a:rPr lang="zh-CN" altLang="en-US"/>
                        <a:t>元件</a:t>
                      </a:r>
                      <a:endParaRPr lang="zh-CN" altLang="en-US"/>
                    </a:p>
                  </a:txBody>
                  <a:tcPr/>
                </a:tc>
                <a:tc gridSpan="2">
                  <a:txBody>
                    <a:bodyPr/>
                    <a:p>
                      <a:pPr algn="ctr"/>
                      <a:r>
                        <a:rPr lang="zh-CN" altLang="en-US"/>
                        <a:t>标注规则</a:t>
                      </a:r>
                      <a:endParaRPr lang="zh-CN" altLang="en-US"/>
                    </a:p>
                  </a:txBody>
                  <a:tcPr/>
                </a:tc>
                <a:tc hMerge="1">
                  <a:tcPr/>
                </a:tc>
              </a:tr>
              <a:tr h="518160">
                <a:tc rowSpan="5">
                  <a:txBody>
                    <a:bodyPr/>
                    <a:p>
                      <a:pPr algn="ctr">
                        <a:lnSpc>
                          <a:spcPct val="100000"/>
                        </a:lnSpc>
                      </a:pPr>
                      <a:r>
                        <a:rPr lang="zh-CN" altLang="en-US"/>
                        <a:t>电阻</a:t>
                      </a:r>
                      <a:endParaRPr lang="zh-CN" altLang="en-US"/>
                    </a:p>
                  </a:txBody>
                  <a:tcPr anchor="ctr"/>
                </a:tc>
                <a:tc>
                  <a:txBody>
                    <a:bodyPr/>
                    <a:p>
                      <a:r>
                        <a:rPr lang="en-US" altLang="zh-CN" sz="1400" kern="1200">
                          <a:solidFill>
                            <a:schemeClr val="dk1"/>
                          </a:solidFill>
                          <a:effectLst/>
                          <a:latin typeface="+mn-lt"/>
                          <a:ea typeface="+mn-ea"/>
                          <a:cs typeface="+mn-cs"/>
                        </a:rPr>
                        <a:t>≤1Ω</a:t>
                      </a:r>
                      <a:endParaRPr lang="zh-CN" altLang="en-US" sz="1400"/>
                    </a:p>
                  </a:txBody>
                  <a:tcPr/>
                </a:tc>
                <a:tc>
                  <a:txBody>
                    <a:bodyPr/>
                    <a:p>
                      <a:r>
                        <a:rPr lang="zh-CN" altLang="zh-CN" sz="1400" kern="1200">
                          <a:solidFill>
                            <a:schemeClr val="dk1"/>
                          </a:solidFill>
                          <a:effectLst/>
                          <a:latin typeface="+mn-lt"/>
                          <a:ea typeface="+mn-ea"/>
                          <a:cs typeface="+mn-cs"/>
                        </a:rPr>
                        <a:t>以小数表示，而不以毫欧表示，可表示为</a:t>
                      </a:r>
                      <a:r>
                        <a:rPr lang="en-US" altLang="zh-CN" sz="1400" kern="1200">
                          <a:solidFill>
                            <a:schemeClr val="dk1"/>
                          </a:solidFill>
                          <a:effectLst/>
                          <a:latin typeface="+mn-lt"/>
                          <a:ea typeface="+mn-ea"/>
                          <a:cs typeface="+mn-cs"/>
                        </a:rPr>
                        <a:t> 0RXX</a:t>
                      </a:r>
                      <a:r>
                        <a:rPr lang="zh-CN" altLang="zh-CN" sz="1400" kern="1200">
                          <a:solidFill>
                            <a:schemeClr val="dk1"/>
                          </a:solidFill>
                          <a:effectLst/>
                          <a:latin typeface="+mn-lt"/>
                          <a:ea typeface="+mn-ea"/>
                          <a:cs typeface="+mn-cs"/>
                        </a:rPr>
                        <a:t>，例如</a:t>
                      </a:r>
                      <a:r>
                        <a:rPr lang="en-US" altLang="zh-CN" sz="1400" kern="1200">
                          <a:solidFill>
                            <a:schemeClr val="dk1"/>
                          </a:solidFill>
                          <a:effectLst/>
                          <a:latin typeface="+mn-lt"/>
                          <a:ea typeface="+mn-ea"/>
                          <a:cs typeface="+mn-cs"/>
                        </a:rPr>
                        <a:t>0R47</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0.47Ω</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0R033</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0.33Ω</a:t>
                      </a:r>
                      <a:r>
                        <a:rPr lang="zh-CN" altLang="zh-CN" sz="1400" kern="1200">
                          <a:solidFill>
                            <a:schemeClr val="dk1"/>
                          </a:solidFill>
                          <a:effectLst/>
                          <a:latin typeface="+mn-lt"/>
                          <a:ea typeface="+mn-ea"/>
                          <a:cs typeface="+mn-cs"/>
                        </a:rPr>
                        <a:t>）</a:t>
                      </a:r>
                      <a:endParaRPr lang="zh-CN" altLang="en-US" sz="1400"/>
                    </a:p>
                  </a:txBody>
                  <a:tcPr/>
                </a:tc>
              </a:tr>
              <a:tr h="330835">
                <a:tc vMerge="1">
                  <a:tcPr/>
                </a:tc>
                <a:tc>
                  <a:txBody>
                    <a:bodyPr/>
                    <a:p>
                      <a:r>
                        <a:rPr lang="en-US" altLang="zh-CN" sz="1400" kern="1200">
                          <a:solidFill>
                            <a:schemeClr val="dk1"/>
                          </a:solidFill>
                          <a:effectLst/>
                          <a:latin typeface="+mn-lt"/>
                          <a:ea typeface="+mn-ea"/>
                          <a:cs typeface="+mn-cs"/>
                        </a:rPr>
                        <a:t>≤999Ω</a:t>
                      </a:r>
                      <a:endParaRPr lang="zh-CN" altLang="en-US" sz="1400"/>
                    </a:p>
                  </a:txBody>
                  <a:tcPr/>
                </a:tc>
                <a:tc>
                  <a:txBody>
                    <a:bodyPr/>
                    <a:p>
                      <a:r>
                        <a:rPr lang="zh-CN" altLang="zh-CN" sz="1400" kern="1200">
                          <a:solidFill>
                            <a:schemeClr val="dk1"/>
                          </a:solidFill>
                          <a:effectLst/>
                          <a:latin typeface="+mn-lt"/>
                          <a:ea typeface="+mn-ea"/>
                          <a:cs typeface="+mn-cs"/>
                        </a:rPr>
                        <a:t>整数表示为</a:t>
                      </a:r>
                      <a:r>
                        <a:rPr lang="en-US" altLang="zh-CN" sz="1400" kern="1200">
                          <a:solidFill>
                            <a:schemeClr val="dk1"/>
                          </a:solidFill>
                          <a:effectLst/>
                          <a:latin typeface="+mn-lt"/>
                          <a:ea typeface="+mn-ea"/>
                          <a:cs typeface="+mn-cs"/>
                        </a:rPr>
                        <a:t> XXR</a:t>
                      </a:r>
                      <a:r>
                        <a:rPr lang="zh-CN" altLang="zh-CN" sz="1400" kern="1200">
                          <a:solidFill>
                            <a:schemeClr val="dk1"/>
                          </a:solidFill>
                          <a:effectLst/>
                          <a:latin typeface="+mn-lt"/>
                          <a:ea typeface="+mn-ea"/>
                          <a:cs typeface="+mn-cs"/>
                        </a:rPr>
                        <a:t>，例如</a:t>
                      </a:r>
                      <a:r>
                        <a:rPr lang="en-US" altLang="zh-CN" sz="1400" kern="1200">
                          <a:solidFill>
                            <a:schemeClr val="dk1"/>
                          </a:solidFill>
                          <a:effectLst/>
                          <a:latin typeface="+mn-lt"/>
                          <a:ea typeface="+mn-ea"/>
                          <a:cs typeface="+mn-cs"/>
                        </a:rPr>
                        <a:t>100R</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100Ω</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470R</a:t>
                      </a:r>
                      <a:endParaRPr lang="zh-CN" altLang="en-US" sz="1400"/>
                    </a:p>
                  </a:txBody>
                  <a:tcPr/>
                </a:tc>
              </a:tr>
              <a:tr h="331470">
                <a:tc vMerge="1">
                  <a:tcPr/>
                </a:tc>
                <a:tc>
                  <a:txBody>
                    <a:bodyPr/>
                    <a:p>
                      <a:r>
                        <a:rPr lang="en-US" altLang="zh-CN" sz="1400" kern="1200">
                          <a:solidFill>
                            <a:schemeClr val="dk1"/>
                          </a:solidFill>
                          <a:effectLst/>
                          <a:latin typeface="+mn-lt"/>
                          <a:ea typeface="+mn-ea"/>
                          <a:cs typeface="+mn-cs"/>
                        </a:rPr>
                        <a:t>≤999kΩ</a:t>
                      </a:r>
                      <a:endParaRPr lang="zh-CN" altLang="en-US" sz="1400"/>
                    </a:p>
                  </a:txBody>
                  <a:tcPr/>
                </a:tc>
                <a:tc>
                  <a:txBody>
                    <a:bodyPr/>
                    <a:p>
                      <a:r>
                        <a:rPr lang="zh-CN" altLang="zh-CN" sz="1400" kern="1200">
                          <a:solidFill>
                            <a:schemeClr val="dk1"/>
                          </a:solidFill>
                          <a:effectLst/>
                          <a:latin typeface="+mn-lt"/>
                          <a:ea typeface="+mn-ea"/>
                          <a:cs typeface="+mn-cs"/>
                        </a:rPr>
                        <a:t>整数表示为</a:t>
                      </a:r>
                      <a:r>
                        <a:rPr lang="en-US" altLang="zh-CN" sz="1400" kern="1200">
                          <a:solidFill>
                            <a:schemeClr val="dk1"/>
                          </a:solidFill>
                          <a:effectLst/>
                          <a:latin typeface="+mn-lt"/>
                          <a:ea typeface="+mn-ea"/>
                          <a:cs typeface="+mn-cs"/>
                        </a:rPr>
                        <a:t> XXK</a:t>
                      </a:r>
                      <a:r>
                        <a:rPr lang="zh-CN" altLang="zh-CN" sz="1400" kern="1200">
                          <a:solidFill>
                            <a:schemeClr val="dk1"/>
                          </a:solidFill>
                          <a:effectLst/>
                          <a:latin typeface="+mn-lt"/>
                          <a:ea typeface="+mn-ea"/>
                          <a:cs typeface="+mn-cs"/>
                        </a:rPr>
                        <a:t>，例如</a:t>
                      </a:r>
                      <a:r>
                        <a:rPr lang="en-US" altLang="zh-CN" sz="1400" kern="1200">
                          <a:solidFill>
                            <a:schemeClr val="dk1"/>
                          </a:solidFill>
                          <a:effectLst/>
                          <a:latin typeface="+mn-lt"/>
                          <a:ea typeface="+mn-ea"/>
                          <a:cs typeface="+mn-cs"/>
                        </a:rPr>
                        <a:t>100K</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100kΩ</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470K</a:t>
                      </a:r>
                      <a:endParaRPr lang="zh-CN" altLang="en-US" sz="1400"/>
                    </a:p>
                  </a:txBody>
                  <a:tcPr/>
                </a:tc>
              </a:tr>
              <a:tr h="331470">
                <a:tc vMerge="1">
                  <a:tcPr/>
                </a:tc>
                <a:tc>
                  <a:txBody>
                    <a:bodyPr/>
                    <a:p>
                      <a:r>
                        <a:rPr lang="en-US" altLang="zh-CN" sz="1400" kern="1200">
                          <a:solidFill>
                            <a:schemeClr val="dk1"/>
                          </a:solidFill>
                          <a:effectLst/>
                          <a:latin typeface="+mn-lt"/>
                          <a:ea typeface="+mn-ea"/>
                          <a:cs typeface="+mn-cs"/>
                        </a:rPr>
                        <a:t>≤999kΩ</a:t>
                      </a:r>
                      <a:r>
                        <a:rPr lang="zh-CN" altLang="zh-CN" sz="1400" kern="1200">
                          <a:solidFill>
                            <a:schemeClr val="dk1"/>
                          </a:solidFill>
                          <a:effectLst/>
                          <a:latin typeface="+mn-lt"/>
                          <a:ea typeface="+mn-ea"/>
                          <a:cs typeface="+mn-cs"/>
                        </a:rPr>
                        <a:t>（包含小数）</a:t>
                      </a:r>
                      <a:endParaRPr lang="zh-CN" altLang="en-US" sz="1400"/>
                    </a:p>
                  </a:txBody>
                  <a:tcPr/>
                </a:tc>
                <a:tc>
                  <a:txBody>
                    <a:bodyPr/>
                    <a:p>
                      <a:r>
                        <a:rPr lang="zh-CN" altLang="zh-CN" sz="1400" kern="1200">
                          <a:solidFill>
                            <a:schemeClr val="dk1"/>
                          </a:solidFill>
                          <a:effectLst/>
                          <a:latin typeface="+mn-lt"/>
                          <a:ea typeface="+mn-ea"/>
                          <a:cs typeface="+mn-cs"/>
                        </a:rPr>
                        <a:t>表示为</a:t>
                      </a:r>
                      <a:r>
                        <a:rPr lang="en-US" altLang="zh-CN" sz="1400" kern="1200">
                          <a:solidFill>
                            <a:schemeClr val="dk1"/>
                          </a:solidFill>
                          <a:effectLst/>
                          <a:latin typeface="+mn-lt"/>
                          <a:ea typeface="+mn-ea"/>
                          <a:cs typeface="+mn-cs"/>
                        </a:rPr>
                        <a:t>XKX</a:t>
                      </a:r>
                      <a:r>
                        <a:rPr lang="zh-CN" altLang="zh-CN" sz="1400" kern="1200">
                          <a:solidFill>
                            <a:schemeClr val="dk1"/>
                          </a:solidFill>
                          <a:effectLst/>
                          <a:latin typeface="+mn-lt"/>
                          <a:ea typeface="+mn-ea"/>
                          <a:cs typeface="+mn-cs"/>
                        </a:rPr>
                        <a:t>，例如</a:t>
                      </a:r>
                      <a:r>
                        <a:rPr lang="en-US" altLang="zh-CN" sz="1400" kern="1200">
                          <a:solidFill>
                            <a:schemeClr val="dk1"/>
                          </a:solidFill>
                          <a:effectLst/>
                          <a:latin typeface="+mn-lt"/>
                          <a:ea typeface="+mn-ea"/>
                          <a:cs typeface="+mn-cs"/>
                        </a:rPr>
                        <a:t>4K7</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4.7kΩ</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4K99</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49K9</a:t>
                      </a:r>
                      <a:endParaRPr lang="zh-CN" altLang="en-US" sz="1400"/>
                    </a:p>
                  </a:txBody>
                  <a:tcPr/>
                </a:tc>
              </a:tr>
              <a:tr h="330835">
                <a:tc vMerge="1">
                  <a:tcPr/>
                </a:tc>
                <a:tc>
                  <a:txBody>
                    <a:bodyPr/>
                    <a:p>
                      <a:r>
                        <a:rPr lang="en-US" altLang="zh-CN" sz="1400" kern="1200">
                          <a:solidFill>
                            <a:schemeClr val="dk1"/>
                          </a:solidFill>
                          <a:effectLst/>
                          <a:latin typeface="+mn-lt"/>
                          <a:ea typeface="+mn-ea"/>
                          <a:cs typeface="+mn-cs"/>
                        </a:rPr>
                        <a:t>≥1MΩ</a:t>
                      </a:r>
                      <a:endParaRPr lang="zh-CN" altLang="en-US" sz="1400"/>
                    </a:p>
                  </a:txBody>
                  <a:tcPr/>
                </a:tc>
                <a:tc>
                  <a:txBody>
                    <a:bodyPr/>
                    <a:p>
                      <a:r>
                        <a:rPr lang="zh-CN" altLang="zh-CN" sz="1400" kern="1200">
                          <a:solidFill>
                            <a:schemeClr val="dk1"/>
                          </a:solidFill>
                          <a:effectLst/>
                          <a:latin typeface="+mn-lt"/>
                          <a:ea typeface="+mn-ea"/>
                          <a:cs typeface="+mn-cs"/>
                        </a:rPr>
                        <a:t>整数表示为</a:t>
                      </a:r>
                      <a:r>
                        <a:rPr lang="en-US" altLang="zh-CN" sz="1400" kern="1200">
                          <a:solidFill>
                            <a:schemeClr val="dk1"/>
                          </a:solidFill>
                          <a:effectLst/>
                          <a:latin typeface="+mn-lt"/>
                          <a:ea typeface="+mn-ea"/>
                          <a:cs typeface="+mn-cs"/>
                        </a:rPr>
                        <a:t> XXM</a:t>
                      </a:r>
                      <a:r>
                        <a:rPr lang="zh-CN" altLang="zh-CN" sz="1400" kern="1200">
                          <a:solidFill>
                            <a:schemeClr val="dk1"/>
                          </a:solidFill>
                          <a:effectLst/>
                          <a:latin typeface="+mn-lt"/>
                          <a:ea typeface="+mn-ea"/>
                          <a:cs typeface="+mn-cs"/>
                        </a:rPr>
                        <a:t>，例如</a:t>
                      </a:r>
                      <a:r>
                        <a:rPr lang="en-US" altLang="zh-CN" sz="1400" kern="1200">
                          <a:solidFill>
                            <a:schemeClr val="dk1"/>
                          </a:solidFill>
                          <a:effectLst/>
                          <a:latin typeface="+mn-lt"/>
                          <a:ea typeface="+mn-ea"/>
                          <a:cs typeface="+mn-cs"/>
                        </a:rPr>
                        <a:t>1M</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1MΩ</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10M</a:t>
                      </a:r>
                      <a:endParaRPr lang="zh-CN" altLang="en-US" sz="1400"/>
                    </a:p>
                  </a:txBody>
                  <a:tcPr/>
                </a:tc>
              </a:tr>
              <a:tr h="331470">
                <a:tc rowSpan="6">
                  <a:txBody>
                    <a:bodyPr/>
                    <a:p>
                      <a:pPr algn="ctr"/>
                      <a:r>
                        <a:rPr lang="zh-CN" altLang="zh-CN" sz="1800" kern="1200">
                          <a:solidFill>
                            <a:schemeClr val="dk1"/>
                          </a:solidFill>
                          <a:effectLst/>
                          <a:latin typeface="+mn-lt"/>
                          <a:ea typeface="+mn-ea"/>
                          <a:cs typeface="+mn-cs"/>
                        </a:rPr>
                        <a:t>电容</a:t>
                      </a:r>
                      <a:endParaRPr lang="zh-CN" altLang="en-US"/>
                    </a:p>
                  </a:txBody>
                  <a:tcPr anchor="ctr"/>
                </a:tc>
                <a:tc>
                  <a:txBody>
                    <a:bodyPr/>
                    <a:p>
                      <a:r>
                        <a:rPr lang="en-US" altLang="zh-CN" sz="1400" kern="1200">
                          <a:solidFill>
                            <a:schemeClr val="dk1"/>
                          </a:solidFill>
                          <a:effectLst/>
                          <a:latin typeface="+mn-lt"/>
                          <a:ea typeface="+mn-ea"/>
                          <a:cs typeface="+mn-cs"/>
                        </a:rPr>
                        <a:t>≤1pF</a:t>
                      </a:r>
                      <a:endParaRPr lang="zh-CN" altLang="en-US" sz="1400"/>
                    </a:p>
                  </a:txBody>
                  <a:tcPr/>
                </a:tc>
                <a:tc>
                  <a:txBody>
                    <a:bodyPr/>
                    <a:p>
                      <a:r>
                        <a:rPr lang="zh-CN" altLang="zh-CN" sz="1400" kern="1200">
                          <a:solidFill>
                            <a:schemeClr val="dk1"/>
                          </a:solidFill>
                          <a:effectLst/>
                          <a:latin typeface="+mn-lt"/>
                          <a:ea typeface="+mn-ea"/>
                          <a:cs typeface="+mn-cs"/>
                        </a:rPr>
                        <a:t>以小数加</a:t>
                      </a:r>
                      <a:r>
                        <a:rPr lang="en-US" altLang="zh-CN" sz="1400" kern="1200">
                          <a:solidFill>
                            <a:schemeClr val="dk1"/>
                          </a:solidFill>
                          <a:effectLst/>
                          <a:latin typeface="+mn-lt"/>
                          <a:ea typeface="+mn-ea"/>
                          <a:cs typeface="+mn-cs"/>
                        </a:rPr>
                        <a:t>p</a:t>
                      </a:r>
                      <a:r>
                        <a:rPr lang="zh-CN" altLang="zh-CN" sz="1400" kern="1200">
                          <a:solidFill>
                            <a:schemeClr val="dk1"/>
                          </a:solidFill>
                          <a:effectLst/>
                          <a:latin typeface="+mn-lt"/>
                          <a:ea typeface="+mn-ea"/>
                          <a:cs typeface="+mn-cs"/>
                        </a:rPr>
                        <a:t>表示，例如</a:t>
                      </a:r>
                      <a:r>
                        <a:rPr lang="en-US" altLang="zh-CN" sz="1400" kern="1200">
                          <a:solidFill>
                            <a:schemeClr val="dk1"/>
                          </a:solidFill>
                          <a:effectLst/>
                          <a:latin typeface="+mn-lt"/>
                          <a:ea typeface="+mn-ea"/>
                          <a:cs typeface="+mn-cs"/>
                        </a:rPr>
                        <a:t>0p47</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0.47pF</a:t>
                      </a:r>
                      <a:r>
                        <a:rPr lang="zh-CN" altLang="zh-CN" sz="1400" kern="1200">
                          <a:solidFill>
                            <a:schemeClr val="dk1"/>
                          </a:solidFill>
                          <a:effectLst/>
                          <a:latin typeface="+mn-lt"/>
                          <a:ea typeface="+mn-ea"/>
                          <a:cs typeface="+mn-cs"/>
                        </a:rPr>
                        <a:t>）</a:t>
                      </a:r>
                      <a:endParaRPr lang="zh-CN" altLang="en-US" sz="1400"/>
                    </a:p>
                  </a:txBody>
                  <a:tcPr/>
                </a:tc>
              </a:tr>
              <a:tr h="331470">
                <a:tc vMerge="1">
                  <a:tcPr/>
                </a:tc>
                <a:tc>
                  <a:txBody>
                    <a:bodyPr/>
                    <a:p>
                      <a:r>
                        <a:rPr lang="en-US" altLang="zh-CN" sz="1400" kern="1200">
                          <a:solidFill>
                            <a:schemeClr val="dk1"/>
                          </a:solidFill>
                          <a:effectLst/>
                          <a:latin typeface="+mn-lt"/>
                          <a:ea typeface="+mn-ea"/>
                          <a:cs typeface="+mn-cs"/>
                        </a:rPr>
                        <a:t>≤100pF</a:t>
                      </a:r>
                      <a:endParaRPr lang="zh-CN" altLang="en-US" sz="1400"/>
                    </a:p>
                  </a:txBody>
                  <a:tcPr/>
                </a:tc>
                <a:tc>
                  <a:txBody>
                    <a:bodyPr/>
                    <a:p>
                      <a:r>
                        <a:rPr lang="zh-CN" altLang="zh-CN" sz="1400" kern="1200">
                          <a:solidFill>
                            <a:schemeClr val="dk1"/>
                          </a:solidFill>
                          <a:effectLst/>
                          <a:latin typeface="+mn-lt"/>
                          <a:ea typeface="+mn-ea"/>
                          <a:cs typeface="+mn-cs"/>
                        </a:rPr>
                        <a:t>整数表示为</a:t>
                      </a:r>
                      <a:r>
                        <a:rPr lang="en-US" altLang="zh-CN" sz="1400" kern="1200">
                          <a:solidFill>
                            <a:schemeClr val="dk1"/>
                          </a:solidFill>
                          <a:effectLst/>
                          <a:latin typeface="+mn-lt"/>
                          <a:ea typeface="+mn-ea"/>
                          <a:cs typeface="+mn-cs"/>
                        </a:rPr>
                        <a:t> XXp</a:t>
                      </a:r>
                      <a:r>
                        <a:rPr lang="zh-CN" altLang="zh-CN" sz="1400" kern="1200">
                          <a:solidFill>
                            <a:schemeClr val="dk1"/>
                          </a:solidFill>
                          <a:effectLst/>
                          <a:latin typeface="+mn-lt"/>
                          <a:ea typeface="+mn-ea"/>
                          <a:cs typeface="+mn-cs"/>
                        </a:rPr>
                        <a:t>，例如</a:t>
                      </a:r>
                      <a:r>
                        <a:rPr lang="en-US" altLang="zh-CN" sz="1400" kern="1200">
                          <a:solidFill>
                            <a:schemeClr val="dk1"/>
                          </a:solidFill>
                          <a:effectLst/>
                          <a:latin typeface="+mn-lt"/>
                          <a:ea typeface="+mn-ea"/>
                          <a:cs typeface="+mn-cs"/>
                        </a:rPr>
                        <a:t>100p</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470p</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470pF</a:t>
                      </a:r>
                      <a:r>
                        <a:rPr lang="zh-CN" altLang="zh-CN" sz="1400" kern="1200">
                          <a:solidFill>
                            <a:schemeClr val="dk1"/>
                          </a:solidFill>
                          <a:effectLst/>
                          <a:latin typeface="+mn-lt"/>
                          <a:ea typeface="+mn-ea"/>
                          <a:cs typeface="+mn-cs"/>
                        </a:rPr>
                        <a:t>）</a:t>
                      </a:r>
                      <a:endParaRPr lang="zh-CN" altLang="en-US" sz="1400"/>
                    </a:p>
                  </a:txBody>
                  <a:tcPr/>
                </a:tc>
              </a:tr>
              <a:tr h="330835">
                <a:tc vMerge="1">
                  <a:tcPr/>
                </a:tc>
                <a:tc>
                  <a:txBody>
                    <a:bodyPr/>
                    <a:p>
                      <a:r>
                        <a:rPr lang="en-US" altLang="zh-CN" sz="1400" kern="1200">
                          <a:solidFill>
                            <a:schemeClr val="dk1"/>
                          </a:solidFill>
                          <a:effectLst/>
                          <a:latin typeface="+mn-lt"/>
                          <a:ea typeface="+mn-ea"/>
                          <a:cs typeface="+mn-cs"/>
                        </a:rPr>
                        <a:t>≥100pF</a:t>
                      </a:r>
                      <a:endParaRPr lang="zh-CN" altLang="en-US" sz="1400"/>
                    </a:p>
                  </a:txBody>
                  <a:tcPr/>
                </a:tc>
                <a:tc>
                  <a:txBody>
                    <a:bodyPr/>
                    <a:p>
                      <a:r>
                        <a:rPr lang="zh-CN" altLang="zh-CN" sz="1400" kern="1200">
                          <a:solidFill>
                            <a:schemeClr val="dk1"/>
                          </a:solidFill>
                          <a:effectLst/>
                          <a:latin typeface="+mn-lt"/>
                          <a:ea typeface="+mn-ea"/>
                          <a:cs typeface="+mn-cs"/>
                        </a:rPr>
                        <a:t>采用指数表示</a:t>
                      </a:r>
                      <a:r>
                        <a:rPr lang="en-US" altLang="zh-CN" sz="1400" kern="1200">
                          <a:solidFill>
                            <a:schemeClr val="dk1"/>
                          </a:solidFill>
                          <a:effectLst/>
                          <a:latin typeface="+mn-lt"/>
                          <a:ea typeface="+mn-ea"/>
                          <a:cs typeface="+mn-cs"/>
                        </a:rPr>
                        <a:t>,</a:t>
                      </a:r>
                      <a:r>
                        <a:rPr lang="zh-CN" altLang="zh-CN" sz="1400" kern="1200">
                          <a:solidFill>
                            <a:schemeClr val="dk1"/>
                          </a:solidFill>
                          <a:effectLst/>
                          <a:latin typeface="+mn-lt"/>
                          <a:ea typeface="+mn-ea"/>
                          <a:cs typeface="+mn-cs"/>
                        </a:rPr>
                        <a:t>例如</a:t>
                      </a:r>
                      <a:r>
                        <a:rPr lang="en-US" altLang="zh-CN" sz="1400" kern="1200">
                          <a:solidFill>
                            <a:schemeClr val="dk1"/>
                          </a:solidFill>
                          <a:effectLst/>
                          <a:latin typeface="+mn-lt"/>
                          <a:ea typeface="+mn-ea"/>
                          <a:cs typeface="+mn-cs"/>
                        </a:rPr>
                        <a:t>:1000pF</a:t>
                      </a:r>
                      <a:r>
                        <a:rPr lang="zh-CN" altLang="zh-CN" sz="1400" kern="1200">
                          <a:solidFill>
                            <a:schemeClr val="dk1"/>
                          </a:solidFill>
                          <a:effectLst/>
                          <a:latin typeface="+mn-lt"/>
                          <a:ea typeface="+mn-ea"/>
                          <a:cs typeface="+mn-cs"/>
                        </a:rPr>
                        <a:t>为</a:t>
                      </a:r>
                      <a:r>
                        <a:rPr lang="en-US" altLang="zh-CN" sz="1400" kern="1200">
                          <a:solidFill>
                            <a:schemeClr val="dk1"/>
                          </a:solidFill>
                          <a:effectLst/>
                          <a:latin typeface="+mn-lt"/>
                          <a:ea typeface="+mn-ea"/>
                          <a:cs typeface="+mn-cs"/>
                        </a:rPr>
                        <a:t>102</a:t>
                      </a:r>
                      <a:endParaRPr lang="zh-CN" altLang="en-US" sz="1400"/>
                    </a:p>
                  </a:txBody>
                  <a:tcPr/>
                </a:tc>
              </a:tr>
              <a:tr h="330835">
                <a:tc vMerge="1">
                  <a:tcPr/>
                </a:tc>
                <a:tc>
                  <a:txBody>
                    <a:bodyPr/>
                    <a:p>
                      <a:r>
                        <a:rPr lang="en-US" altLang="zh-CN" sz="1400" kern="1200">
                          <a:solidFill>
                            <a:schemeClr val="dk1"/>
                          </a:solidFill>
                          <a:effectLst/>
                          <a:latin typeface="+mn-lt"/>
                          <a:ea typeface="+mn-ea"/>
                          <a:cs typeface="+mn-cs"/>
                        </a:rPr>
                        <a:t>≤999pF</a:t>
                      </a:r>
                      <a:r>
                        <a:rPr lang="zh-CN" altLang="zh-CN" sz="1400" kern="1200">
                          <a:solidFill>
                            <a:schemeClr val="dk1"/>
                          </a:solidFill>
                          <a:effectLst/>
                          <a:latin typeface="+mn-lt"/>
                          <a:ea typeface="+mn-ea"/>
                          <a:cs typeface="+mn-cs"/>
                        </a:rPr>
                        <a:t>（包含小数）</a:t>
                      </a:r>
                      <a:endParaRPr lang="zh-CN" altLang="en-US" sz="1400"/>
                    </a:p>
                  </a:txBody>
                  <a:tcPr/>
                </a:tc>
                <a:tc>
                  <a:txBody>
                    <a:bodyPr/>
                    <a:p>
                      <a:r>
                        <a:rPr lang="zh-CN" altLang="zh-CN" sz="1400" kern="1200">
                          <a:solidFill>
                            <a:schemeClr val="dk1"/>
                          </a:solidFill>
                          <a:effectLst/>
                          <a:latin typeface="+mn-lt"/>
                          <a:ea typeface="+mn-ea"/>
                          <a:cs typeface="+mn-cs"/>
                        </a:rPr>
                        <a:t>表示为</a:t>
                      </a:r>
                      <a:r>
                        <a:rPr lang="en-US" altLang="zh-CN" sz="1400" kern="1200">
                          <a:solidFill>
                            <a:schemeClr val="dk1"/>
                          </a:solidFill>
                          <a:effectLst/>
                          <a:latin typeface="+mn-lt"/>
                          <a:ea typeface="+mn-ea"/>
                          <a:cs typeface="+mn-cs"/>
                        </a:rPr>
                        <a:t>XpX</a:t>
                      </a:r>
                      <a:r>
                        <a:rPr lang="zh-CN" altLang="zh-CN" sz="1400" kern="1200">
                          <a:solidFill>
                            <a:schemeClr val="dk1"/>
                          </a:solidFill>
                          <a:effectLst/>
                          <a:latin typeface="+mn-lt"/>
                          <a:ea typeface="+mn-ea"/>
                          <a:cs typeface="+mn-cs"/>
                        </a:rPr>
                        <a:t>，例如</a:t>
                      </a:r>
                      <a:r>
                        <a:rPr lang="en-US" altLang="zh-CN" sz="1400" kern="1200">
                          <a:solidFill>
                            <a:schemeClr val="dk1"/>
                          </a:solidFill>
                          <a:effectLst/>
                          <a:latin typeface="+mn-lt"/>
                          <a:ea typeface="+mn-ea"/>
                          <a:cs typeface="+mn-cs"/>
                        </a:rPr>
                        <a:t>4p7</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0.47pF</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6p8</a:t>
                      </a:r>
                      <a:endParaRPr lang="zh-CN" altLang="en-US" sz="1400"/>
                    </a:p>
                  </a:txBody>
                  <a:tcPr/>
                </a:tc>
              </a:tr>
              <a:tr h="331470">
                <a:tc vMerge="1">
                  <a:tcPr/>
                </a:tc>
                <a:tc>
                  <a:txBody>
                    <a:bodyPr/>
                    <a:p>
                      <a:r>
                        <a:rPr lang="zh-CN" altLang="zh-CN" sz="1400" kern="1200">
                          <a:solidFill>
                            <a:schemeClr val="dk1"/>
                          </a:solidFill>
                          <a:effectLst/>
                          <a:latin typeface="+mn-lt"/>
                          <a:ea typeface="+mn-ea"/>
                          <a:cs typeface="+mn-cs"/>
                        </a:rPr>
                        <a:t>接近</a:t>
                      </a:r>
                      <a:r>
                        <a:rPr lang="en-US" altLang="zh-CN" sz="1400" kern="1200">
                          <a:solidFill>
                            <a:schemeClr val="dk1"/>
                          </a:solidFill>
                          <a:effectLst/>
                          <a:latin typeface="+mn-lt"/>
                          <a:ea typeface="+mn-ea"/>
                          <a:cs typeface="+mn-cs"/>
                        </a:rPr>
                        <a:t>1μ F</a:t>
                      </a:r>
                      <a:endParaRPr lang="zh-CN" altLang="en-US" sz="1400"/>
                    </a:p>
                  </a:txBody>
                  <a:tcPr/>
                </a:tc>
                <a:tc>
                  <a:txBody>
                    <a:bodyPr/>
                    <a:p>
                      <a:r>
                        <a:rPr lang="zh-CN" altLang="zh-CN" sz="1400" kern="1200">
                          <a:solidFill>
                            <a:schemeClr val="dk1"/>
                          </a:solidFill>
                          <a:effectLst/>
                          <a:latin typeface="+mn-lt"/>
                          <a:ea typeface="+mn-ea"/>
                          <a:cs typeface="+mn-cs"/>
                        </a:rPr>
                        <a:t>可以以</a:t>
                      </a:r>
                      <a:r>
                        <a:rPr lang="en-US" altLang="zh-CN" sz="1400" kern="1200">
                          <a:solidFill>
                            <a:schemeClr val="dk1"/>
                          </a:solidFill>
                          <a:effectLst/>
                          <a:latin typeface="+mn-lt"/>
                          <a:ea typeface="+mn-ea"/>
                          <a:cs typeface="+mn-cs"/>
                        </a:rPr>
                        <a:t>0.XXμ</a:t>
                      </a:r>
                      <a:r>
                        <a:rPr lang="zh-CN" altLang="zh-CN" sz="1400" kern="1200">
                          <a:solidFill>
                            <a:schemeClr val="dk1"/>
                          </a:solidFill>
                          <a:effectLst/>
                          <a:latin typeface="+mn-lt"/>
                          <a:ea typeface="+mn-ea"/>
                          <a:cs typeface="+mn-cs"/>
                        </a:rPr>
                        <a:t>表示，例如</a:t>
                      </a:r>
                      <a:r>
                        <a:rPr lang="en-US" altLang="zh-CN" sz="1400" kern="1200">
                          <a:solidFill>
                            <a:schemeClr val="dk1"/>
                          </a:solidFill>
                          <a:effectLst/>
                          <a:latin typeface="+mn-lt"/>
                          <a:ea typeface="+mn-ea"/>
                          <a:cs typeface="+mn-cs"/>
                        </a:rPr>
                        <a:t>0.1μ</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0.22μ</a:t>
                      </a:r>
                      <a:endParaRPr lang="zh-CN" altLang="en-US" sz="1400"/>
                    </a:p>
                  </a:txBody>
                  <a:tcPr/>
                </a:tc>
              </a:tr>
              <a:tr h="331470">
                <a:tc vMerge="1">
                  <a:tcPr/>
                </a:tc>
                <a:tc>
                  <a:txBody>
                    <a:bodyPr/>
                    <a:p>
                      <a:r>
                        <a:rPr lang="en-US" altLang="zh-CN" sz="1400" kern="1200">
                          <a:solidFill>
                            <a:schemeClr val="dk1"/>
                          </a:solidFill>
                          <a:effectLst/>
                          <a:latin typeface="+mn-lt"/>
                          <a:ea typeface="+mn-ea"/>
                          <a:cs typeface="+mn-cs"/>
                        </a:rPr>
                        <a:t>≥1μF</a:t>
                      </a:r>
                      <a:endParaRPr lang="zh-CN" altLang="en-US" sz="1400"/>
                    </a:p>
                  </a:txBody>
                  <a:tcPr/>
                </a:tc>
                <a:tc>
                  <a:txBody>
                    <a:bodyPr/>
                    <a:p>
                      <a:r>
                        <a:rPr lang="zh-CN" altLang="zh-CN" sz="1400" kern="1200">
                          <a:solidFill>
                            <a:schemeClr val="dk1"/>
                          </a:solidFill>
                          <a:effectLst/>
                          <a:latin typeface="+mn-lt"/>
                          <a:ea typeface="+mn-ea"/>
                          <a:cs typeface="+mn-cs"/>
                        </a:rPr>
                        <a:t>整数表示为</a:t>
                      </a:r>
                      <a:r>
                        <a:rPr lang="en-US" altLang="zh-CN" sz="1400" kern="1200">
                          <a:solidFill>
                            <a:schemeClr val="dk1"/>
                          </a:solidFill>
                          <a:effectLst/>
                          <a:latin typeface="+mn-lt"/>
                          <a:ea typeface="+mn-ea"/>
                          <a:cs typeface="+mn-cs"/>
                        </a:rPr>
                        <a:t>XXμF/</a:t>
                      </a:r>
                      <a:r>
                        <a:rPr lang="zh-CN" altLang="zh-CN" sz="1400" kern="1200">
                          <a:solidFill>
                            <a:schemeClr val="dk1"/>
                          </a:solidFill>
                          <a:effectLst/>
                          <a:latin typeface="+mn-lt"/>
                          <a:ea typeface="+mn-ea"/>
                          <a:cs typeface="+mn-cs"/>
                        </a:rPr>
                        <a:t>耐压值，例如</a:t>
                      </a:r>
                      <a:r>
                        <a:rPr lang="en-US" altLang="zh-CN" sz="1400" kern="1200">
                          <a:solidFill>
                            <a:schemeClr val="dk1"/>
                          </a:solidFill>
                          <a:effectLst/>
                          <a:latin typeface="+mn-lt"/>
                          <a:ea typeface="+mn-ea"/>
                          <a:cs typeface="+mn-cs"/>
                        </a:rPr>
                        <a:t>100μF /25V</a:t>
                      </a:r>
                      <a:r>
                        <a:rPr lang="zh-CN" altLang="zh-CN" sz="1400" kern="1200">
                          <a:solidFill>
                            <a:schemeClr val="dk1"/>
                          </a:solidFill>
                          <a:effectLst/>
                          <a:latin typeface="+mn-lt"/>
                          <a:ea typeface="+mn-ea"/>
                          <a:cs typeface="+mn-cs"/>
                        </a:rPr>
                        <a:t>、</a:t>
                      </a:r>
                      <a:r>
                        <a:rPr lang="en-US" altLang="zh-CN" sz="1400" kern="1200">
                          <a:solidFill>
                            <a:schemeClr val="dk1"/>
                          </a:solidFill>
                          <a:effectLst/>
                          <a:latin typeface="+mn-lt"/>
                          <a:ea typeface="+mn-ea"/>
                          <a:cs typeface="+mn-cs"/>
                        </a:rPr>
                        <a:t>470μF/16V</a:t>
                      </a:r>
                      <a:endParaRPr lang="zh-CN" altLang="en-US" sz="1400"/>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80390" y="1327150"/>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打开或新建一个原理图库文件，即可进入原理图库文件编辑器。单击原理图应用工具栏的画图工具，里面列出了原理图库常用的操作命令。其中，各个命令按钮与“放置”菜单栏下的各项命令具有对应关系。</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原理图库常用操作命令</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 name="图片 4"/>
          <p:cNvPicPr>
            <a:picLocks noChangeAspect="1"/>
          </p:cNvPicPr>
          <p:nvPr/>
        </p:nvPicPr>
        <p:blipFill>
          <a:blip r:embed="rId1"/>
          <a:stretch>
            <a:fillRect/>
          </a:stretch>
        </p:blipFill>
        <p:spPr>
          <a:xfrm>
            <a:off x="2884170" y="2189163"/>
            <a:ext cx="3368675" cy="4405312"/>
          </a:xfrm>
          <a:prstGeom prst="rect">
            <a:avLst/>
          </a:prstGeom>
          <a:noFill/>
          <a:ln w="9525">
            <a:noFill/>
          </a:ln>
        </p:spPr>
      </p:pic>
      <p:pic>
        <p:nvPicPr>
          <p:cNvPr id="19466" name="图片 9"/>
          <p:cNvPicPr>
            <a:picLocks noChangeAspect="1"/>
          </p:cNvPicPr>
          <p:nvPr/>
        </p:nvPicPr>
        <p:blipFill>
          <a:blip r:embed="rId2"/>
          <a:stretch>
            <a:fillRect/>
          </a:stretch>
        </p:blipFill>
        <p:spPr>
          <a:xfrm>
            <a:off x="7228205" y="2530475"/>
            <a:ext cx="286385" cy="2058035"/>
          </a:xfrm>
          <a:prstGeom prst="rect">
            <a:avLst/>
          </a:prstGeom>
          <a:noFill/>
          <a:ln w="9525">
            <a:noFill/>
          </a:ln>
        </p:spPr>
      </p:pic>
      <p:pic>
        <p:nvPicPr>
          <p:cNvPr id="19467" name="图片 11"/>
          <p:cNvPicPr>
            <a:picLocks noChangeAspect="1"/>
          </p:cNvPicPr>
          <p:nvPr/>
        </p:nvPicPr>
        <p:blipFill>
          <a:blip r:embed="rId3"/>
          <a:stretch>
            <a:fillRect/>
          </a:stretch>
        </p:blipFill>
        <p:spPr>
          <a:xfrm>
            <a:off x="7257415" y="4537710"/>
            <a:ext cx="245110" cy="1953895"/>
          </a:xfrm>
          <a:prstGeom prst="rect">
            <a:avLst/>
          </a:prstGeom>
          <a:noFill/>
          <a:ln w="9525">
            <a:noFill/>
          </a:ln>
        </p:spPr>
      </p:pic>
      <p:sp>
        <p:nvSpPr>
          <p:cNvPr id="4" name="文本框 3"/>
          <p:cNvSpPr txBox="1"/>
          <p:nvPr/>
        </p:nvSpPr>
        <p:spPr>
          <a:xfrm>
            <a:off x="7502525" y="2530475"/>
            <a:ext cx="2540000" cy="3969385"/>
          </a:xfrm>
          <a:prstGeom prst="rect">
            <a:avLst/>
          </a:prstGeom>
          <a:noFill/>
        </p:spPr>
        <p:txBody>
          <a:bodyPr wrap="square" rtlCol="0" anchor="t">
            <a:spAutoFit/>
          </a:bodyPr>
          <a:p>
            <a:pPr marL="285750" lvl="0" indent="-285750">
              <a:lnSpc>
                <a:spcPct val="100000"/>
              </a:lnSpc>
              <a:spcBef>
                <a:spcPct val="0"/>
              </a:spcBef>
            </a:pPr>
            <a:r>
              <a:rPr lang="zh-CN" altLang="en-US" dirty="0">
                <a:latin typeface="Arial" panose="020B0604020202020204" pitchFamily="34" charset="0"/>
                <a:sym typeface="+mn-ea"/>
              </a:rPr>
              <a:t>：放置线条</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：放置椭圆弧</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：放置文本字符串</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：放置文本框</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：添加部件</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：放置圆角矩形</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：放置图像</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：放置贝塞尔曲线</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：放置多边形</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：放置超链接</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：创建器件</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：放置矩形</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：放置椭圆</a:t>
            </a:r>
            <a:endParaRPr lang="en-US" altLang="zh-CN" dirty="0">
              <a:latin typeface="Arial" panose="020B0604020202020204" pitchFamily="34" charset="0"/>
            </a:endParaRPr>
          </a:p>
          <a:p>
            <a:pPr marL="285750" lvl="0" indent="-285750">
              <a:lnSpc>
                <a:spcPct val="100000"/>
              </a:lnSpc>
              <a:spcBef>
                <a:spcPct val="0"/>
              </a:spcBef>
            </a:pPr>
            <a:r>
              <a:rPr lang="zh-CN" altLang="en-US" dirty="0">
                <a:latin typeface="Arial" panose="020B0604020202020204" pitchFamily="34" charset="0"/>
                <a:sym typeface="+mn-ea"/>
              </a:rPr>
              <a:t>：放置管脚</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1.手工绘制元件符号</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en-US" altLang="zh-CN" sz="2000" b="1" dirty="0">
                <a:solidFill>
                  <a:srgbClr val="B0591F"/>
                </a:solidFill>
                <a:latin typeface="Arial" panose="020B0604020202020204" pitchFamily="34" charset="0"/>
                <a:cs typeface="Arial" panose="020B0604020202020204" pitchFamily="34" charset="0"/>
                <a:sym typeface="+mn-ea"/>
              </a:rPr>
              <a:t>NPN</a:t>
            </a:r>
            <a:r>
              <a:rPr lang="zh-CN" altLang="en-US" sz="2000" b="1" dirty="0">
                <a:solidFill>
                  <a:srgbClr val="B0591F"/>
                </a:solidFill>
                <a:latin typeface="Arial" panose="020B0604020202020204" pitchFamily="34" charset="0"/>
                <a:cs typeface="Arial" panose="020B0604020202020204" pitchFamily="34" charset="0"/>
                <a:sym typeface="+mn-ea"/>
              </a:rPr>
              <a:t>三极管元件符号的绘制方法</a:t>
            </a:r>
            <a:endParaRPr lang="zh-CN" altLang="en-US" sz="2000" b="1" dirty="0">
              <a:solidFill>
                <a:srgbClr val="B0591F"/>
              </a:solidFill>
              <a:latin typeface="Arial" panose="020B0604020202020204" pitchFamily="34" charset="0"/>
              <a:cs typeface="Arial" panose="020B0604020202020204" pitchFamily="34" charset="0"/>
              <a:sym typeface="+mn-ea"/>
            </a:endParaRPr>
          </a:p>
          <a:p>
            <a:pPr marL="0" indent="0">
              <a:buFont typeface="Arial" panose="020B0604020202020204" pitchFamily="34" charset="0"/>
              <a:buNone/>
              <a:defRPr/>
            </a:pPr>
            <a:r>
              <a:rPr lang="zh-CN" altLang="zh-CN" sz="2000" b="1" dirty="0" smtClean="0">
                <a:latin typeface="Arial" panose="020B0604020202020204" pitchFamily="34" charset="0"/>
                <a:cs typeface="Arial" panose="020B0604020202020204" pitchFamily="34" charset="0"/>
              </a:rPr>
              <a:t>1)绘制库元件的原理图符号</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绘制库元件的原理图符号的操作步骤如下。</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（1）执行菜单栏中“文件”→“新的…（N）”→“库（L）” →“原理图库（L）”命令，启动原理图库文件编辑器，并创建一个新的原理图库文件，命名为Leonardo.SchLib</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（2）为新建的原理图符号命名。在创建了一个新的原理图库文件的同时，系统已自动为该库添加了一个默认原理图符号名为 Component_1的库文件（打开SCH Library（SCH元件库）面板可以看到）。单击选择这个名为Component_1的原理图符号，单击下面的“编辑”按钮，给该原理图符号重新命名，在这里输入“NPN三极管”。</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（3）单击原理图符号绘制工具栏中的“放置线条”按钮，光标变成十字形状，绘制出一个NPN三极管符号，如图3-13所示。</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元件符号的绘制方法</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 name="图片 4"/>
          <p:cNvPicPr>
            <a:picLocks noChangeAspect="1"/>
          </p:cNvPicPr>
          <p:nvPr/>
        </p:nvPicPr>
        <p:blipFill>
          <a:blip r:embed="rId1"/>
          <a:stretch>
            <a:fillRect/>
          </a:stretch>
        </p:blipFill>
        <p:spPr>
          <a:xfrm>
            <a:off x="10116820" y="1313498"/>
            <a:ext cx="1489075" cy="164465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zh-CN" altLang="zh-CN" sz="2000" b="1" dirty="0" smtClean="0">
                <a:latin typeface="Arial" panose="020B0604020202020204" pitchFamily="34" charset="0"/>
                <a:cs typeface="Arial" panose="020B0604020202020204" pitchFamily="34" charset="0"/>
              </a:rPr>
              <a:t>2）放置管脚</a:t>
            </a:r>
            <a:endParaRPr lang="zh-CN" altLang="zh-CN" sz="2000" b="1"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（1）单击原理图符号绘制工具栏中“放置管脚”按钮，光标变成十字形状，并附有一个管脚符号。</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（2）移动该管脚到三极管符号处，单击完成放置，如图3-14所示。</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放置管脚时，一定要保证具有电气特性的一端，即带有“×”号的一端朝外，这个可以通过在放置管脚时按空格键旋转来实现。</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（3）在放置管脚时按下Tab键，或者双击已经放置的管脚，系统弹出如图3-11所示的元件管脚属性编辑对话框，在该对话框中可以完成管脚的各项属性设置。单击“保存”按钮，即可完成NPN三极管元件符号的绘制。</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元件符号的绘制方法</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1509" name="图片 2"/>
          <p:cNvPicPr>
            <a:picLocks noChangeAspect="1"/>
          </p:cNvPicPr>
          <p:nvPr/>
        </p:nvPicPr>
        <p:blipFill>
          <a:blip r:embed="rId1"/>
          <a:stretch>
            <a:fillRect/>
          </a:stretch>
        </p:blipFill>
        <p:spPr>
          <a:xfrm>
            <a:off x="5141913" y="3930015"/>
            <a:ext cx="1895475" cy="233362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noChangeArrowheads="1"/>
          </p:cNvSpPr>
          <p:nvPr/>
        </p:nvSpPr>
        <p:spPr>
          <a:xfrm>
            <a:off x="574675" y="1313815"/>
            <a:ext cx="1103122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b="1" dirty="0" smtClean="0">
                <a:solidFill>
                  <a:srgbClr val="CF9022"/>
                </a:solidFill>
                <a:latin typeface="Arial" panose="020B0604020202020204" pitchFamily="34" charset="0"/>
                <a:cs typeface="Arial" panose="020B0604020202020204" pitchFamily="34" charset="0"/>
              </a:rPr>
              <a:t>2.利用Symbol Wizard 制作多管脚元件符号</a:t>
            </a:r>
            <a:endParaRPr b="1" dirty="0" smtClean="0">
              <a:solidFill>
                <a:srgbClr val="CF9022"/>
              </a:solidFill>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Altium Designer 19的原理图库建立时可以使用其辅助工具快速建立，特别适合集成IC等元件的建立，如一个芯片有几十个乃至几百个管脚。具体操作步骤如下：</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（1）在原理图库编辑界面下，执行菜单栏中“工具”→“新器件”命令，新建一个器件，并重新命名，这里命名为ATMEGA32U4。</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（2）然后执行菜单栏中“工具”→Symbol Wizard命令。打开Symbol Wizard向导设置对话框，如图3-20所示。接下来就是在对话框中输入需要的信息，可以将这些管脚信息从器件规格书或者其他地方复制粘贴过来，不需要一个一个手工填写。手工填写不仅耗时、费力而且容易出错。</a:t>
            </a:r>
            <a:endParaRPr lang="zh-CN" altLang="zh-CN" sz="2000" dirty="0" smtClean="0">
              <a:latin typeface="Arial" panose="020B0604020202020204" pitchFamily="34" charset="0"/>
              <a:cs typeface="Arial" panose="020B0604020202020204" pitchFamily="34" charset="0"/>
            </a:endParaRPr>
          </a:p>
          <a:p>
            <a:pPr marL="0" indent="0">
              <a:buFont typeface="Arial" panose="020B0604020202020204" pitchFamily="34" charset="0"/>
              <a:buNone/>
              <a:defRPr/>
            </a:pPr>
            <a:r>
              <a:rPr lang="zh-CN" altLang="zh-CN" sz="2000" dirty="0" smtClean="0">
                <a:latin typeface="Arial" panose="020B0604020202020204" pitchFamily="34" charset="0"/>
                <a:cs typeface="Arial" panose="020B0604020202020204" pitchFamily="34" charset="0"/>
              </a:rPr>
              <a:t>（3）管脚信息输入完成后，单击向导设置对话框右下角的Place→Place Symbol命令，这样就画好了ATMEGA32U4元件库符号，速度快且不容易出错，效果如图3-21示。</a:t>
            </a:r>
            <a:endParaRPr lang="zh-CN" altLang="zh-CN" sz="2000" dirty="0" smtClean="0">
              <a:latin typeface="Arial" panose="020B0604020202020204" pitchFamily="34" charset="0"/>
              <a:cs typeface="Arial" panose="020B0604020202020204" pitchFamily="34" charset="0"/>
            </a:endParaRPr>
          </a:p>
        </p:txBody>
      </p:sp>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元件符号的绘制方法</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
          <p:cNvSpPr txBox="1"/>
          <p:nvPr/>
        </p:nvSpPr>
        <p:spPr>
          <a:xfrm>
            <a:off x="301260" y="151522"/>
            <a:ext cx="9668239" cy="646366"/>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100000"/>
              </a:lnSpc>
              <a:spcBef>
                <a:spcPct val="0"/>
              </a:spcBef>
              <a:spcAft>
                <a:spcPts val="0"/>
              </a:spcAft>
              <a:buClrTx/>
              <a:buSzTx/>
              <a:buFontTx/>
              <a:buNone/>
              <a:defRPr sz="3000" b="0" i="0" kern="1200" baseline="0">
                <a:solidFill>
                  <a:srgbClr val="262626"/>
                </a:solidFill>
                <a:latin typeface="Gotham Medium"/>
                <a:ea typeface="+mj-ea"/>
                <a:cs typeface="Gotham Medium"/>
              </a:defRPr>
            </a:lvl1pPr>
          </a:lstStyle>
          <a:p>
            <a:pPr algn="l"/>
            <a:r>
              <a:rPr lang="zh-CN" altLang="en-US" sz="2400" b="1" dirty="0">
                <a:solidFill>
                  <a:srgbClr val="FFFFFF"/>
                </a:solidFill>
                <a:latin typeface="+mn-lt"/>
                <a:ea typeface="黑体" panose="02010609060101010101" pitchFamily="49" charset="-122"/>
                <a:cs typeface="Open Sans"/>
              </a:rPr>
              <a:t>元件符号的绘制方法</a:t>
            </a:r>
            <a:endParaRPr lang="zh-CN" altLang="en-US" sz="2400" b="1" dirty="0">
              <a:solidFill>
                <a:srgbClr val="FFFFFF"/>
              </a:solidFill>
              <a:latin typeface="+mn-lt"/>
              <a:ea typeface="黑体" panose="02010609060101010101" pitchFamily="49" charset="-122"/>
              <a:cs typeface="Open Sans"/>
            </a:endParaRPr>
          </a:p>
        </p:txBody>
      </p:sp>
      <p:sp>
        <p:nvSpPr>
          <p:cNvPr id="8" name="Заголовок 1"/>
          <p:cNvSpPr txBox="1"/>
          <p:nvPr/>
        </p:nvSpPr>
        <p:spPr>
          <a:xfrm>
            <a:off x="9969500" y="6263640"/>
            <a:ext cx="2008505" cy="537845"/>
          </a:xfrm>
          <a:prstGeom prst="rect">
            <a:avLst/>
          </a:prstGeom>
        </p:spPr>
        <p:txBody>
          <a:bodyPr vert="horz" lIns="91440" tIns="45720" rIns="91440" bIns="45720" rtlCol="0" anchor="ctr">
            <a:noAutofit/>
          </a:bodyPr>
          <a:lstStyle>
            <a:lvl1pPr marL="0" marR="0" indent="0" algn="l" defTabSz="914400" rtl="0" eaLnBrk="1" fontAlgn="auto" latinLnBrk="0" hangingPunct="1">
              <a:lnSpc>
                <a:spcPct val="100000"/>
              </a:lnSpc>
              <a:spcBef>
                <a:spcPct val="0"/>
              </a:spcBef>
              <a:spcAft>
                <a:spcPts val="0"/>
              </a:spcAft>
              <a:buClrTx/>
              <a:buSzTx/>
              <a:buFontTx/>
              <a:buNone/>
              <a:defRPr sz="2000" b="0" i="0" kern="1200" baseline="0">
                <a:solidFill>
                  <a:schemeClr val="bg1">
                    <a:lumMod val="75000"/>
                  </a:schemeClr>
                </a:solidFill>
                <a:latin typeface="Gotham Medium"/>
                <a:ea typeface="+mj-ea"/>
                <a:cs typeface="Gotham Medium"/>
              </a:defRPr>
            </a:lvl1pPr>
          </a:lstStyle>
          <a:p>
            <a:pPr algn="ctr">
              <a:lnSpc>
                <a:spcPct val="110000"/>
              </a:lnSpc>
            </a:pPr>
            <a:r>
              <a:rPr lang="en-US" sz="1400" dirty="0" smtClean="0">
                <a:solidFill>
                  <a:schemeClr val="tx1">
                    <a:lumMod val="75000"/>
                    <a:lumOff val="25000"/>
                  </a:schemeClr>
                </a:solidFill>
                <a:latin typeface="Gotham Book" panose="02000603040000020004" pitchFamily="2" charset="0"/>
                <a:cs typeface="Open Sans"/>
              </a:rPr>
              <a:t>www.altium.com.cn</a:t>
            </a:r>
            <a:endParaRPr lang="ru-RU" sz="1400" dirty="0">
              <a:solidFill>
                <a:schemeClr val="tx1">
                  <a:lumMod val="75000"/>
                  <a:lumOff val="25000"/>
                </a:schemeClr>
              </a:solidFill>
              <a:latin typeface="Open Sans"/>
              <a:cs typeface="Open Sans"/>
            </a:endParaRPr>
          </a:p>
        </p:txBody>
      </p:sp>
      <p:pic>
        <p:nvPicPr>
          <p:cNvPr id="23556" name="图片 2"/>
          <p:cNvPicPr>
            <a:picLocks noChangeAspect="1"/>
          </p:cNvPicPr>
          <p:nvPr/>
        </p:nvPicPr>
        <p:blipFill>
          <a:blip r:embed="rId1"/>
          <a:stretch>
            <a:fillRect/>
          </a:stretch>
        </p:blipFill>
        <p:spPr>
          <a:xfrm>
            <a:off x="948055" y="1263650"/>
            <a:ext cx="6000115" cy="4999990"/>
          </a:xfrm>
          <a:prstGeom prst="rect">
            <a:avLst/>
          </a:prstGeom>
          <a:noFill/>
          <a:ln w="9525">
            <a:noFill/>
          </a:ln>
        </p:spPr>
      </p:pic>
      <p:pic>
        <p:nvPicPr>
          <p:cNvPr id="23557" name="图片 4"/>
          <p:cNvPicPr>
            <a:picLocks noChangeAspect="1"/>
          </p:cNvPicPr>
          <p:nvPr/>
        </p:nvPicPr>
        <p:blipFill>
          <a:blip r:embed="rId2"/>
          <a:stretch>
            <a:fillRect/>
          </a:stretch>
        </p:blipFill>
        <p:spPr>
          <a:xfrm>
            <a:off x="7047230" y="1263650"/>
            <a:ext cx="4065905" cy="4999990"/>
          </a:xfrm>
          <a:prstGeom prst="rect">
            <a:avLst/>
          </a:prstGeom>
          <a:noFill/>
          <a:ln w="9525">
            <a:noFill/>
          </a:ln>
        </p:spPr>
      </p:pic>
    </p:spTree>
  </p:cSld>
  <p:clrMapOvr>
    <a:masterClrMapping/>
  </p:clrMapOvr>
</p:sld>
</file>

<file path=ppt/theme/theme1.xml><?xml version="1.0" encoding="utf-8"?>
<a:theme xmlns:a="http://schemas.openxmlformats.org/drawingml/2006/main" name="AltiumLive2017">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8249</Words>
  <Application>WPS 演示</Application>
  <PresentationFormat>Widescreen</PresentationFormat>
  <Paragraphs>638</Paragraphs>
  <Slides>32</Slides>
  <Notes>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32</vt:i4>
      </vt:variant>
    </vt:vector>
  </HeadingPairs>
  <TitlesOfParts>
    <vt:vector size="52" baseType="lpstr">
      <vt:lpstr>Arial</vt:lpstr>
      <vt:lpstr>宋体</vt:lpstr>
      <vt:lpstr>Wingdings</vt:lpstr>
      <vt:lpstr>Gotham Medium</vt:lpstr>
      <vt:lpstr>Arial</vt:lpstr>
      <vt:lpstr>Gotham Bold</vt:lpstr>
      <vt:lpstr>Open Sans</vt:lpstr>
      <vt:lpstr>Gotham Medium</vt:lpstr>
      <vt:lpstr>Franklin Gothic Book</vt:lpstr>
      <vt:lpstr>黑体</vt:lpstr>
      <vt:lpstr>Gotham Book</vt:lpstr>
      <vt:lpstr>Calibri</vt:lpstr>
      <vt:lpstr>Source Sans Pro Black</vt:lpstr>
      <vt:lpstr>DengXian</vt:lpstr>
      <vt:lpstr>Dream Orphans</vt:lpstr>
      <vt:lpstr>Source Sans Pro Semibold</vt:lpstr>
      <vt:lpstr>微软雅黑</vt:lpstr>
      <vt:lpstr>Arial Unicode MS</vt:lpstr>
      <vt:lpstr>Segoe Print</vt:lpstr>
      <vt:lpstr>AltiumLive2017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Microsoft Office</dc:creator>
  <cp:lastModifiedBy>Echo'</cp:lastModifiedBy>
  <cp:revision>167</cp:revision>
  <dcterms:created xsi:type="dcterms:W3CDTF">2015-10-20T08:08:00Z</dcterms:created>
  <dcterms:modified xsi:type="dcterms:W3CDTF">2019-08-05T03:31:47Z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